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67" r:id="rId3"/>
    <p:sldId id="259" r:id="rId4"/>
    <p:sldId id="260" r:id="rId5"/>
    <p:sldId id="257" r:id="rId6"/>
    <p:sldId id="258" r:id="rId7"/>
    <p:sldId id="263" r:id="rId8"/>
    <p:sldId id="266" r:id="rId9"/>
    <p:sldId id="264" r:id="rId10"/>
    <p:sldId id="261" r:id="rId11"/>
    <p:sldId id="265" r:id="rId12"/>
    <p:sldId id="268" r:id="rId13"/>
    <p:sldId id="269" r:id="rId14"/>
    <p:sldId id="276" r:id="rId15"/>
    <p:sldId id="262" r:id="rId16"/>
    <p:sldId id="271" r:id="rId17"/>
    <p:sldId id="277" r:id="rId18"/>
    <p:sldId id="270" r:id="rId19"/>
    <p:sldId id="275" r:id="rId20"/>
    <p:sldId id="278" r:id="rId21"/>
    <p:sldId id="274" r:id="rId22"/>
    <p:sldId id="283" r:id="rId23"/>
    <p:sldId id="284" r:id="rId24"/>
    <p:sldId id="281" r:id="rId25"/>
    <p:sldId id="285" r:id="rId26"/>
    <p:sldId id="272" r:id="rId27"/>
    <p:sldId id="282" r:id="rId28"/>
    <p:sldId id="280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5"/>
    <p:restoredTop sz="92987"/>
  </p:normalViewPr>
  <p:slideViewPr>
    <p:cSldViewPr snapToGrid="0" snapToObjects="1">
      <p:cViewPr varScale="1">
        <p:scale>
          <a:sx n="58" d="100"/>
          <a:sy n="58" d="100"/>
        </p:scale>
        <p:origin x="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022D6-EE39-874F-944D-46F205C8B78A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0822E-36B6-FD43-91BC-D0142E10C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5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afl-unicorn-part-2-fuzzing-the-unfuzzable-bea8de3540a5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management unit</a:t>
            </a:r>
          </a:p>
          <a:p>
            <a:r>
              <a:rPr lang="en-US" dirty="0"/>
              <a:t>Heap consistency checks</a:t>
            </a:r>
          </a:p>
          <a:p>
            <a:r>
              <a:rPr lang="en-US" dirty="0"/>
              <a:t>canaries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0822E-36B6-FD43-91BC-D0142E10C2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28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AC5-594E-2847-ABE4-3DEEC15201D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Registers: R0-R15</a:t>
            </a:r>
            <a:r>
              <a:rPr lang="zh-Hans" altLang="en-US" dirty="0"/>
              <a:t>通用寄存器，</a:t>
            </a:r>
            <a:r>
              <a:rPr lang="en-US" altLang="zh-Hans" dirty="0"/>
              <a:t>R0-R7</a:t>
            </a:r>
            <a:r>
              <a:rPr lang="zh-Hans" altLang="en-US" dirty="0"/>
              <a:t> </a:t>
            </a:r>
            <a:r>
              <a:rPr lang="en-US" altLang="zh-Hans" dirty="0"/>
              <a:t>low registers</a:t>
            </a:r>
            <a:r>
              <a:rPr lang="zh-Hans" altLang="en-US" dirty="0"/>
              <a:t>， </a:t>
            </a:r>
            <a:r>
              <a:rPr lang="en-US" altLang="zh-Hans" dirty="0"/>
              <a:t>R8-R12 high registers</a:t>
            </a:r>
            <a:r>
              <a:rPr lang="zh-Hans" altLang="en-US" dirty="0"/>
              <a:t>，</a:t>
            </a:r>
            <a:r>
              <a:rPr lang="en-US" altLang="zh-Hans" dirty="0"/>
              <a:t>R13 stack pointer</a:t>
            </a:r>
            <a:r>
              <a:rPr lang="zh-Hans" altLang="en-US" dirty="0"/>
              <a:t>，</a:t>
            </a:r>
            <a:r>
              <a:rPr lang="en-US" altLang="zh-Hans" dirty="0"/>
              <a:t>R14</a:t>
            </a:r>
            <a:r>
              <a:rPr lang="zh-Hans" altLang="en-US" dirty="0"/>
              <a:t>连接寄存器，</a:t>
            </a:r>
            <a:r>
              <a:rPr lang="en-US" altLang="zh-Hans" dirty="0"/>
              <a:t>R15</a:t>
            </a:r>
            <a:r>
              <a:rPr lang="zh-Hans" altLang="en-US" dirty="0"/>
              <a:t>程序计数器</a:t>
            </a:r>
            <a:r>
              <a:rPr lang="en-US" altLang="zh-Hans" dirty="0"/>
              <a:t>PC</a:t>
            </a:r>
          </a:p>
          <a:p>
            <a:pPr marL="0" indent="0">
              <a:buNone/>
            </a:pPr>
            <a:endParaRPr lang="en-US" altLang="zh-Hans" dirty="0"/>
          </a:p>
          <a:p>
            <a:r>
              <a:rPr lang="zh-Hans" altLang="en-US" dirty="0"/>
              <a:t>异常（所有能打断正常执行流的事件都称为异常）</a:t>
            </a:r>
            <a:endParaRPr lang="en-US" altLang="zh-Hans" dirty="0"/>
          </a:p>
          <a:p>
            <a:pPr lvl="1"/>
            <a:r>
              <a:rPr lang="en-US" altLang="zh-Hans" dirty="0"/>
              <a:t>1-15</a:t>
            </a:r>
            <a:r>
              <a:rPr lang="zh-Hans" altLang="en-US" dirty="0"/>
              <a:t> 系统异常（对于</a:t>
            </a:r>
            <a:r>
              <a:rPr lang="en-US" altLang="zh-Hans" dirty="0"/>
              <a:t>CM3</a:t>
            </a:r>
            <a:r>
              <a:rPr lang="zh-Hans" altLang="en-US" dirty="0"/>
              <a:t>来说是同步的）</a:t>
            </a:r>
            <a:endParaRPr lang="en-US" altLang="zh-Hans" dirty="0"/>
          </a:p>
          <a:p>
            <a:pPr lvl="1"/>
            <a:r>
              <a:rPr lang="en-US" altLang="zh-Hans" dirty="0"/>
              <a:t>16-255</a:t>
            </a:r>
            <a:r>
              <a:rPr lang="zh-Hans" altLang="en-US" dirty="0"/>
              <a:t> 外部中断异常（对于</a:t>
            </a:r>
            <a:r>
              <a:rPr lang="en-US" altLang="zh-Hans" dirty="0"/>
              <a:t>CM3</a:t>
            </a:r>
            <a:r>
              <a:rPr lang="zh-Hans" altLang="en-US" dirty="0"/>
              <a:t>来说是异步的）</a:t>
            </a:r>
            <a:endParaRPr lang="en-US" altLang="zh-Hans" dirty="0"/>
          </a:p>
          <a:p>
            <a:pPr marL="0" indent="0">
              <a:buNone/>
            </a:pPr>
            <a:endParaRPr lang="en-US" altLang="zh-Han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CD8BF-6091-FC45-A6C3-6DA4769E15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3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Vectored Interrupt Controller</a:t>
            </a:r>
            <a:r>
              <a:rPr lang="zh-Hans" altLang="en-US" dirty="0"/>
              <a:t> （</a:t>
            </a:r>
            <a:r>
              <a:rPr lang="en-US" altLang="zh-Hans" dirty="0"/>
              <a:t>NVIC</a:t>
            </a:r>
            <a:r>
              <a:rPr lang="zh-Hans" altLang="en-US" dirty="0"/>
              <a:t>）</a:t>
            </a:r>
            <a:endParaRPr lang="en-US" altLang="zh-Hans" dirty="0"/>
          </a:p>
          <a:p>
            <a:endParaRPr lang="en-US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进入内核的方法有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种：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syscall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系统调用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错误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外部中断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内核内部进程被执行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CD8BF-6091-FC45-A6C3-6DA4769E15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3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code related to the Nested Vectored Interrupt Controller, and write an agent to interact with it. I could input data to it, and perform different interrupt analysis.</a:t>
            </a:r>
          </a:p>
          <a:p>
            <a:endParaRPr lang="en-US" dirty="0"/>
          </a:p>
          <a:p>
            <a:r>
              <a:rPr lang="en-US" dirty="0"/>
              <a:t>Second, I need to test the actual signals of different fault signals.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CD8BF-6091-FC45-A6C3-6DA4769E15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8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different directions when doing research, have more than 3 directions, do not follow the same one direction </a:t>
            </a:r>
            <a:r>
              <a:rPr lang="en-US" dirty="0" err="1"/>
              <a:t>alwayls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CD8BF-6091-FC45-A6C3-6DA4769E15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 PT is a hardware feature that logs information about software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CD8BF-6091-FC45-A6C3-6DA4769E15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64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Hans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is running a non-x86 kernel, Intel-PT track the traces x86 instruments,  and need to be translated to x86 instruments, and furthermore to be filtered,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no a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cognition about this, I need to try the intel-PT.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CD8BF-6091-FC45-A6C3-6DA4769E15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2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http://www.s3.eurecom.fr/tools/avatar/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CD8BF-6091-FC45-A6C3-6DA4769E15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Afl-unicorn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AC5-594E-2847-ABE4-3DEEC15201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511-994D-9A43-A25B-A5776743C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2B257-0B6D-884E-A24F-666871FE9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B6490-CC58-1A41-A093-57003A74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91DA2-53EA-094B-B444-C9DCD0E6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708DE-1FFC-4F42-B4D9-81C6FFCA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31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57EB-59C2-DA40-8905-85180067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8AF4B-C4B8-4F45-BE5E-4E609653C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645B-0A74-604D-A227-93D96684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F555C-5378-FA42-9A5A-00B10AB3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83A01-4035-5149-868F-A9BE2865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2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841BF-21E1-8246-88B2-19A5889AA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D0D07-D900-C84C-A829-AC1A948D6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39423-1C4B-D44F-A829-5343C44E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3163C-38C7-2849-9062-C00BD217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FB03F-0102-9941-B6DC-E244D656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342A-3379-3040-A8B3-3EAF3F6B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5B92-A707-6441-85B1-DE5603D65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45228-632A-EC41-AF11-AFC896B2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1EC0A-3EB1-AD47-B7E1-3ED67FB2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0FB88-ED72-754E-89FD-9C8D21ED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7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1A7C-310B-134F-B521-953868E4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197AA-6F84-F24F-916D-13E269FCB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3D619-CD4A-D347-AE7B-ECAB784A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990F-B9AF-724D-8139-1EA8B91D1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82291-5C38-6E41-B39D-BCBEDD16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8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983D-C214-6647-8C6A-C93E9823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83350-9604-7041-B3D0-205170B74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3B127-0BEF-384C-A7FE-A9926A92D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A9B15-4CE0-A449-A2DA-5074848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CFD8A-6392-544F-BB8F-4B275B4D9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9344C-3D46-A540-A7C2-48D2B1AA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1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0911-BB59-9C4B-A7D0-91ECED59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B14E2-981C-0E4A-A7C9-A17CD89A9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36867-5463-C747-8550-6B6D6CCF6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C9A77-D3EB-F64A-AB21-D997BD838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81CF0-96EF-F94C-99FE-0C05B4EB2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AEE1A-CFFD-3E46-BAE2-FF3838C2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AEAC2-8C20-1242-9253-EAB4DAD3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97DAE-1887-DD42-8854-5EF47D8B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7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F10B-7141-EB44-8E3F-DF33E1AF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AACDE-A67A-8240-A168-8E08BA3A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9B340-820E-6C4D-B0B4-CFA81CAE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3C6D1-59B9-C84E-AEB8-C1BB54E7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4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A9A1D-7834-1B4A-8FA5-488B71BF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1F598-235A-5444-AA5D-B9EDE8A4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C1FAD-2D16-0446-80E1-03FC34A9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6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0A53-2542-9940-AE3D-0FD964B57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91750-5F3F-5A44-B982-46761AEF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0000B-BAE3-574A-AF9C-C5EECFDD2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4A2E2-E391-E540-A5BF-A201BE3F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DDEE3-AAB8-1D4D-8185-B80D80E3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32675-253A-104B-8E8A-BC22E441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7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064B-CFC7-5142-8597-D8CED84E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0B9FAE-F959-6642-AEF1-6354784B3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05101-88C3-954E-84DA-1EB8C6617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88DF1-4B72-7544-8031-E37D1C9A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A8C99-AD1E-CF47-A144-871B8965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90DA2-137F-724C-BF6E-A3223866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4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7CB62-37C5-C74B-A411-5943DC1E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47436-8910-B84A-8159-5EB43DC88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6652C-ABEA-7343-9351-37D549D9D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71CEA-6ED2-054D-BE10-2B5786C54069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3D70-9DC7-2645-BA60-765551AE4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95B01-87AC-AF4E-A652-79D9ACA36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0E3B0-244C-2040-B7E5-85FD4A57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7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ipedia.org/wiki/Microcontroller" TargetMode="External"/><Relationship Id="rId21" Type="http://schemas.openxmlformats.org/officeDocument/2006/relationships/hyperlink" Target="https://en.wikipedia.org/wiki/XScale" TargetMode="External"/><Relationship Id="rId42" Type="http://schemas.openxmlformats.org/officeDocument/2006/relationships/hyperlink" Target="https://en.wikipedia.org/wiki/ARM_Cortex-R7" TargetMode="External"/><Relationship Id="rId47" Type="http://schemas.openxmlformats.org/officeDocument/2006/relationships/hyperlink" Target="https://en.wikipedia.org/wiki/64-bit_computing" TargetMode="External"/><Relationship Id="rId63" Type="http://schemas.openxmlformats.org/officeDocument/2006/relationships/hyperlink" Target="https://en.wikipedia.org/wiki/AMD_K12" TargetMode="External"/><Relationship Id="rId68" Type="http://schemas.openxmlformats.org/officeDocument/2006/relationships/hyperlink" Target="https://en.wikipedia.org/wiki/Kryo_(microarchitecture)" TargetMode="External"/><Relationship Id="rId16" Type="http://schemas.openxmlformats.org/officeDocument/2006/relationships/hyperlink" Target="https://en.wikipedia.org/wiki/ARM9TDMI" TargetMode="External"/><Relationship Id="rId11" Type="http://schemas.openxmlformats.org/officeDocument/2006/relationships/hyperlink" Target="https://en.wikipedia.org/wiki/ARM7" TargetMode="External"/><Relationship Id="rId24" Type="http://schemas.openxmlformats.org/officeDocument/2006/relationships/hyperlink" Target="https://en.wikipedia.org/wiki/ARM_Cortex-M0+" TargetMode="External"/><Relationship Id="rId32" Type="http://schemas.openxmlformats.org/officeDocument/2006/relationships/hyperlink" Target="https://en.wikipedia.org/wiki/ARM_Cortex-A15" TargetMode="External"/><Relationship Id="rId37" Type="http://schemas.openxmlformats.org/officeDocument/2006/relationships/hyperlink" Target="https://en.wikipedia.org/wiki/Apple_A6" TargetMode="External"/><Relationship Id="rId40" Type="http://schemas.openxmlformats.org/officeDocument/2006/relationships/hyperlink" Target="https://en.wikipedia.org/wiki/ARM_Cortex-R4" TargetMode="External"/><Relationship Id="rId45" Type="http://schemas.openxmlformats.org/officeDocument/2006/relationships/hyperlink" Target="https://en.wikipedia.org/wiki/ARM_Cortex-M4" TargetMode="External"/><Relationship Id="rId53" Type="http://schemas.openxmlformats.org/officeDocument/2006/relationships/hyperlink" Target="https://en.wikipedia.org/wiki/ARM_Cortex-A72" TargetMode="External"/><Relationship Id="rId58" Type="http://schemas.openxmlformats.org/officeDocument/2006/relationships/hyperlink" Target="https://en.wikipedia.org/wiki/Project_Denver" TargetMode="External"/><Relationship Id="rId66" Type="http://schemas.openxmlformats.org/officeDocument/2006/relationships/hyperlink" Target="https://en.wikipedia.org/wiki/Apple_A9" TargetMode="External"/><Relationship Id="rId74" Type="http://schemas.openxmlformats.org/officeDocument/2006/relationships/hyperlink" Target="https://en.wikipedia.org/wiki/ARM_architecture#cite_note-44" TargetMode="External"/><Relationship Id="rId79" Type="http://schemas.openxmlformats.org/officeDocument/2006/relationships/hyperlink" Target="https://en.wikipedia.org/wiki/ARM_architecture#cite_note-60" TargetMode="External"/><Relationship Id="rId5" Type="http://schemas.openxmlformats.org/officeDocument/2006/relationships/hyperlink" Target="https://en.wikipedia.org/wiki/ARM2" TargetMode="External"/><Relationship Id="rId61" Type="http://schemas.openxmlformats.org/officeDocument/2006/relationships/hyperlink" Target="https://en.wikipedia.org/wiki/ARM_architecture#cite_note-54" TargetMode="External"/><Relationship Id="rId19" Type="http://schemas.openxmlformats.org/officeDocument/2006/relationships/hyperlink" Target="https://en.wikipedia.org/wiki/ARM9E" TargetMode="External"/><Relationship Id="rId14" Type="http://schemas.openxmlformats.org/officeDocument/2006/relationships/hyperlink" Target="https://en.wikipedia.org/wiki/ARM_architecture#cite_note-42" TargetMode="External"/><Relationship Id="rId22" Type="http://schemas.openxmlformats.org/officeDocument/2006/relationships/hyperlink" Target="https://en.wikipedia.org/wiki/ARM11" TargetMode="External"/><Relationship Id="rId27" Type="http://schemas.openxmlformats.org/officeDocument/2006/relationships/hyperlink" Target="https://en.wikipedia.org/wiki/ARM_Cortex-A5" TargetMode="External"/><Relationship Id="rId30" Type="http://schemas.openxmlformats.org/officeDocument/2006/relationships/hyperlink" Target="https://en.wikipedia.org/wiki/ARM_Cortex-A9" TargetMode="External"/><Relationship Id="rId35" Type="http://schemas.openxmlformats.org/officeDocument/2006/relationships/hyperlink" Target="https://en.wikipedia.org/wiki/Krait_(CPU)" TargetMode="External"/><Relationship Id="rId43" Type="http://schemas.openxmlformats.org/officeDocument/2006/relationships/hyperlink" Target="https://en.wikipedia.org/wiki/ARM_Cortex-R8" TargetMode="External"/><Relationship Id="rId48" Type="http://schemas.openxmlformats.org/officeDocument/2006/relationships/hyperlink" Target="https://en.wikipedia.org/wiki/ARM_Cortex-A35" TargetMode="External"/><Relationship Id="rId56" Type="http://schemas.openxmlformats.org/officeDocument/2006/relationships/hyperlink" Target="https://en.wikipedia.org/wiki/ARM_architecture#cite_note-52" TargetMode="External"/><Relationship Id="rId64" Type="http://schemas.openxmlformats.org/officeDocument/2006/relationships/hyperlink" Target="https://en.wikipedia.org/wiki/Apple_A7" TargetMode="External"/><Relationship Id="rId69" Type="http://schemas.openxmlformats.org/officeDocument/2006/relationships/hyperlink" Target="https://en.wikipedia.org/wiki/ARM_architecture#cite_note-56" TargetMode="External"/><Relationship Id="rId77" Type="http://schemas.openxmlformats.org/officeDocument/2006/relationships/hyperlink" Target="https://en.wikipedia.org/wiki/ARM_architecture#cite_note-59" TargetMode="External"/><Relationship Id="rId8" Type="http://schemas.openxmlformats.org/officeDocument/2006/relationships/hyperlink" Target="https://en.wikipedia.org/wiki/ARM_architecture#cite_note-40" TargetMode="External"/><Relationship Id="rId51" Type="http://schemas.openxmlformats.org/officeDocument/2006/relationships/hyperlink" Target="https://en.wikipedia.org/wiki/ARM_Cortex-A57" TargetMode="External"/><Relationship Id="rId72" Type="http://schemas.openxmlformats.org/officeDocument/2006/relationships/hyperlink" Target="https://en.wikipedia.org/wiki/ARM_architecture#cite_note-43" TargetMode="External"/><Relationship Id="rId3" Type="http://schemas.openxmlformats.org/officeDocument/2006/relationships/hyperlink" Target="https://en.wikipedia.org/wiki/ARM_architecture#cite_note-26bitaddr-39" TargetMode="External"/><Relationship Id="rId12" Type="http://schemas.openxmlformats.org/officeDocument/2006/relationships/hyperlink" Target="https://en.wikipedia.org/wiki/List_of_ARM_microprocessor_cores" TargetMode="External"/><Relationship Id="rId17" Type="http://schemas.openxmlformats.org/officeDocument/2006/relationships/hyperlink" Target="https://en.wikipedia.org/wiki/ARM_SecurCore" TargetMode="External"/><Relationship Id="rId25" Type="http://schemas.openxmlformats.org/officeDocument/2006/relationships/hyperlink" Target="https://en.wikipedia.org/wiki/ARM_Cortex-M1" TargetMode="External"/><Relationship Id="rId33" Type="http://schemas.openxmlformats.org/officeDocument/2006/relationships/hyperlink" Target="https://en.wikipedia.org/wiki/ARM_Cortex-A17" TargetMode="External"/><Relationship Id="rId38" Type="http://schemas.openxmlformats.org/officeDocument/2006/relationships/hyperlink" Target="https://en.wikipedia.org/wiki/Application_software" TargetMode="External"/><Relationship Id="rId46" Type="http://schemas.openxmlformats.org/officeDocument/2006/relationships/hyperlink" Target="https://en.wikipedia.org/wiki/ARM_Cortex-M7" TargetMode="External"/><Relationship Id="rId59" Type="http://schemas.openxmlformats.org/officeDocument/2006/relationships/hyperlink" Target="https://en.wikipedia.org/wiki/Cavium" TargetMode="External"/><Relationship Id="rId67" Type="http://schemas.openxmlformats.org/officeDocument/2006/relationships/hyperlink" Target="https://en.wikipedia.org/wiki/Apple_A10" TargetMode="External"/><Relationship Id="rId20" Type="http://schemas.openxmlformats.org/officeDocument/2006/relationships/hyperlink" Target="https://en.wikipedia.org/wiki/ARM10E" TargetMode="External"/><Relationship Id="rId41" Type="http://schemas.openxmlformats.org/officeDocument/2006/relationships/hyperlink" Target="https://en.wikipedia.org/wiki/ARM_Cortex-R5" TargetMode="External"/><Relationship Id="rId54" Type="http://schemas.openxmlformats.org/officeDocument/2006/relationships/hyperlink" Target="https://en.wikipedia.org/wiki/ARM_architecture#cite_note-51" TargetMode="External"/><Relationship Id="rId62" Type="http://schemas.openxmlformats.org/officeDocument/2006/relationships/hyperlink" Target="https://en.wikipedia.org/wiki/ARM_architecture#cite_note-55" TargetMode="External"/><Relationship Id="rId70" Type="http://schemas.openxmlformats.org/officeDocument/2006/relationships/hyperlink" Target="https://en.wikipedia.org/wiki/ARM_Cortex-A32" TargetMode="External"/><Relationship Id="rId75" Type="http://schemas.openxmlformats.org/officeDocument/2006/relationships/hyperlink" Target="https://en.wikipedia.org/wiki/ARM_Cortex-R5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RM3" TargetMode="External"/><Relationship Id="rId15" Type="http://schemas.openxmlformats.org/officeDocument/2006/relationships/hyperlink" Target="https://en.wikipedia.org/wiki/ARM7TDMI" TargetMode="External"/><Relationship Id="rId23" Type="http://schemas.openxmlformats.org/officeDocument/2006/relationships/hyperlink" Target="https://en.wikipedia.org/wiki/ARM_Cortex-M0" TargetMode="External"/><Relationship Id="rId28" Type="http://schemas.openxmlformats.org/officeDocument/2006/relationships/hyperlink" Target="https://en.wikipedia.org/wiki/ARM_Cortex-A7" TargetMode="External"/><Relationship Id="rId36" Type="http://schemas.openxmlformats.org/officeDocument/2006/relationships/hyperlink" Target="https://en.wikipedia.org/wiki/Scorpion_(CPU)" TargetMode="External"/><Relationship Id="rId49" Type="http://schemas.openxmlformats.org/officeDocument/2006/relationships/hyperlink" Target="https://en.wikipedia.org/wiki/ARM_architecture#cite_note-49" TargetMode="External"/><Relationship Id="rId57" Type="http://schemas.openxmlformats.org/officeDocument/2006/relationships/hyperlink" Target="https://en.wikipedia.org/wiki/Applied_Micro_Circuits_Corporation#History" TargetMode="External"/><Relationship Id="rId10" Type="http://schemas.openxmlformats.org/officeDocument/2006/relationships/hyperlink" Target="https://en.wikipedia.org/wiki/ARM6" TargetMode="External"/><Relationship Id="rId31" Type="http://schemas.openxmlformats.org/officeDocument/2006/relationships/hyperlink" Target="https://en.wikipedia.org/wiki/ARM_Cortex-A12" TargetMode="External"/><Relationship Id="rId44" Type="http://schemas.openxmlformats.org/officeDocument/2006/relationships/hyperlink" Target="https://en.wikipedia.org/wiki/Real-time_computing" TargetMode="External"/><Relationship Id="rId52" Type="http://schemas.openxmlformats.org/officeDocument/2006/relationships/hyperlink" Target="https://en.wikipedia.org/wiki/ARM_architecture#cite_note-cortex-a50_announce-50" TargetMode="External"/><Relationship Id="rId60" Type="http://schemas.openxmlformats.org/officeDocument/2006/relationships/hyperlink" Target="https://en.wikipedia.org/wiki/ARM_architecture#cite_note-53" TargetMode="External"/><Relationship Id="rId65" Type="http://schemas.openxmlformats.org/officeDocument/2006/relationships/hyperlink" Target="https://en.wikipedia.org/wiki/Apple_A8" TargetMode="External"/><Relationship Id="rId73" Type="http://schemas.openxmlformats.org/officeDocument/2006/relationships/hyperlink" Target="https://en.wikipedia.org/wiki/ARM_Cortex-M33" TargetMode="External"/><Relationship Id="rId78" Type="http://schemas.openxmlformats.org/officeDocument/2006/relationships/hyperlink" Target="https://en.wikipedia.org/wiki/ARM_Cortex-A75" TargetMode="External"/><Relationship Id="rId4" Type="http://schemas.openxmlformats.org/officeDocument/2006/relationships/hyperlink" Target="https://en.wikipedia.org/wiki/ARM1" TargetMode="External"/><Relationship Id="rId9" Type="http://schemas.openxmlformats.org/officeDocument/2006/relationships/hyperlink" Target="https://en.wikipedia.org/wiki/ARM_architecture#cite_note-26bitcomp-41" TargetMode="External"/><Relationship Id="rId13" Type="http://schemas.openxmlformats.org/officeDocument/2006/relationships/hyperlink" Target="https://en.wikipedia.org/wiki/StrongARM" TargetMode="External"/><Relationship Id="rId18" Type="http://schemas.openxmlformats.org/officeDocument/2006/relationships/hyperlink" Target="https://en.wikipedia.org/wiki/ARM7EJ" TargetMode="External"/><Relationship Id="rId39" Type="http://schemas.openxmlformats.org/officeDocument/2006/relationships/hyperlink" Target="https://en.wikipedia.org/wiki/ARM_Cortex-M3" TargetMode="External"/><Relationship Id="rId34" Type="http://schemas.openxmlformats.org/officeDocument/2006/relationships/hyperlink" Target="https://en.wikipedia.org/wiki/Qualcomm_Snapdragon" TargetMode="External"/><Relationship Id="rId50" Type="http://schemas.openxmlformats.org/officeDocument/2006/relationships/hyperlink" Target="https://en.wikipedia.org/wiki/ARM_Cortex-A53" TargetMode="External"/><Relationship Id="rId55" Type="http://schemas.openxmlformats.org/officeDocument/2006/relationships/hyperlink" Target="https://en.wikipedia.org/wiki/ARM_Cortex-A73" TargetMode="External"/><Relationship Id="rId76" Type="http://schemas.openxmlformats.org/officeDocument/2006/relationships/hyperlink" Target="https://en.wikipedia.org/wiki/ARM_Cortex-A55" TargetMode="External"/><Relationship Id="rId7" Type="http://schemas.openxmlformats.org/officeDocument/2006/relationships/hyperlink" Target="https://en.wikipedia.org/wiki/Amber_(processor_core)" TargetMode="External"/><Relationship Id="rId71" Type="http://schemas.openxmlformats.org/officeDocument/2006/relationships/hyperlink" Target="https://en.wikipedia.org/wiki/ARM_Cortex-M23" TargetMode="External"/><Relationship Id="rId2" Type="http://schemas.openxmlformats.org/officeDocument/2006/relationships/hyperlink" Target="https://en.wikipedia.org/wiki/32-bit" TargetMode="External"/><Relationship Id="rId29" Type="http://schemas.openxmlformats.org/officeDocument/2006/relationships/hyperlink" Target="https://en.wikipedia.org/wiki/ARM_Cortex-A8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M_Cortex-A" TargetMode="External"/><Relationship Id="rId3" Type="http://schemas.openxmlformats.org/officeDocument/2006/relationships/hyperlink" Target="https://en.wikipedia.org/wiki/ARM7" TargetMode="External"/><Relationship Id="rId7" Type="http://schemas.openxmlformats.org/officeDocument/2006/relationships/hyperlink" Target="https://en.wikipedia.org/wiki/ARM_Cortex-R" TargetMode="External"/><Relationship Id="rId2" Type="http://schemas.openxmlformats.org/officeDocument/2006/relationships/hyperlink" Target="https://en.wikipedia.org/wiki/List_of_ARM_microarchitectur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RM_Cortex-M" TargetMode="External"/><Relationship Id="rId5" Type="http://schemas.openxmlformats.org/officeDocument/2006/relationships/hyperlink" Target="https://en.wikipedia.org/wiki/ARM11" TargetMode="External"/><Relationship Id="rId4" Type="http://schemas.openxmlformats.org/officeDocument/2006/relationships/hyperlink" Target="https://en.wikipedia.org/wiki/ARM9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ARM_microarchitectures#cite_note-M0-Spec-12" TargetMode="External"/><Relationship Id="rId13" Type="http://schemas.openxmlformats.org/officeDocument/2006/relationships/hyperlink" Target="https://en.wikipedia.org/wiki/List_of_ARM_microarchitectures#cite_note-M1-Spec-15" TargetMode="External"/><Relationship Id="rId18" Type="http://schemas.openxmlformats.org/officeDocument/2006/relationships/hyperlink" Target="https://en.wikipedia.org/wiki/ARM_Cortex-M4" TargetMode="External"/><Relationship Id="rId3" Type="http://schemas.openxmlformats.org/officeDocument/2006/relationships/hyperlink" Target="https://en.wikipedia.org/wiki/Memory_management_unit" TargetMode="External"/><Relationship Id="rId21" Type="http://schemas.openxmlformats.org/officeDocument/2006/relationships/hyperlink" Target="https://en.wikipedia.org/wiki/ARM_Cortex-M7" TargetMode="External"/><Relationship Id="rId7" Type="http://schemas.openxmlformats.org/officeDocument/2006/relationships/hyperlink" Target="https://en.wikipedia.org/wiki/ARM_Cortex-M0" TargetMode="External"/><Relationship Id="rId12" Type="http://schemas.openxmlformats.org/officeDocument/2006/relationships/hyperlink" Target="https://en.wikipedia.org/wiki/ARM_Cortex-M1" TargetMode="External"/><Relationship Id="rId17" Type="http://schemas.openxmlformats.org/officeDocument/2006/relationships/hyperlink" Target="https://en.wikipedia.org/wiki/List_of_ARM_microarchitectures#cite_note-M3-Spec-18" TargetMode="External"/><Relationship Id="rId2" Type="http://schemas.openxmlformats.org/officeDocument/2006/relationships/hyperlink" Target="https://en.wikipedia.org/wiki/CPU_cache" TargetMode="External"/><Relationship Id="rId16" Type="http://schemas.openxmlformats.org/officeDocument/2006/relationships/hyperlink" Target="https://en.wikipedia.org/wiki/ARM_Cortex-M3" TargetMode="External"/><Relationship Id="rId20" Type="http://schemas.openxmlformats.org/officeDocument/2006/relationships/hyperlink" Target="https://en.wikipedia.org/wiki/Floating-point_un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RM_Cortex-M" TargetMode="External"/><Relationship Id="rId11" Type="http://schemas.openxmlformats.org/officeDocument/2006/relationships/hyperlink" Target="https://en.wikipedia.org/wiki/List_of_ARM_microarchitectures#cite_note-M0+-Spec-14" TargetMode="External"/><Relationship Id="rId5" Type="http://schemas.openxmlformats.org/officeDocument/2006/relationships/hyperlink" Target="https://en.wikipedia.org/wiki/MHz" TargetMode="External"/><Relationship Id="rId15" Type="http://schemas.openxmlformats.org/officeDocument/2006/relationships/hyperlink" Target="https://en.wikipedia.org/wiki/List_of_ARM_microarchitectures#cite_note-17" TargetMode="External"/><Relationship Id="rId10" Type="http://schemas.openxmlformats.org/officeDocument/2006/relationships/hyperlink" Target="https://en.wikipedia.org/wiki/ARM_Cortex-M0+" TargetMode="External"/><Relationship Id="rId19" Type="http://schemas.openxmlformats.org/officeDocument/2006/relationships/hyperlink" Target="https://en.wikipedia.org/wiki/List_of_ARM_microarchitectures#cite_note-M4-Spec-19" TargetMode="External"/><Relationship Id="rId4" Type="http://schemas.openxmlformats.org/officeDocument/2006/relationships/hyperlink" Target="https://en.wikipedia.org/wiki/Million_instructions_per_second" TargetMode="External"/><Relationship Id="rId9" Type="http://schemas.openxmlformats.org/officeDocument/2006/relationships/hyperlink" Target="https://en.wikipedia.org/wiki/List_of_ARM_microarchitectures#cite_note-M0-InstrSet-13" TargetMode="External"/><Relationship Id="rId14" Type="http://schemas.openxmlformats.org/officeDocument/2006/relationships/hyperlink" Target="https://en.wikipedia.org/wiki/List_of_ARM_microarchitectures#cite_note-16" TargetMode="External"/><Relationship Id="rId22" Type="http://schemas.openxmlformats.org/officeDocument/2006/relationships/hyperlink" Target="https://en.wikipedia.org/wiki/List_of_ARM_microarchitectures#cite_note-M7-Spec-2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4oK3/interrupt_analy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blogs/2013/09/18/processor-trac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2e.systems/doc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4oK3/interrupt_analysis" TargetMode="External"/><Relationship Id="rId5" Type="http://schemas.openxmlformats.org/officeDocument/2006/relationships/hyperlink" Target="https://github.com/avatartwo/avatar2" TargetMode="External"/><Relationship Id="rId4" Type="http://schemas.openxmlformats.org/officeDocument/2006/relationships/hyperlink" Target="http://angr.io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ephyrproject-rtos/zephy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ccgroup/TriforceAFL" TargetMode="External"/><Relationship Id="rId13" Type="http://schemas.openxmlformats.org/officeDocument/2006/relationships/hyperlink" Target="https://github.com/RUB-SysSec/kAFL" TargetMode="External"/><Relationship Id="rId3" Type="http://schemas.openxmlformats.org/officeDocument/2006/relationships/hyperlink" Target="https://github.com/google/syzkaller" TargetMode="External"/><Relationship Id="rId7" Type="http://schemas.openxmlformats.org/officeDocument/2006/relationships/hyperlink" Target="https://github.com/avatartwo/ndss18_wycinwyc" TargetMode="External"/><Relationship Id="rId12" Type="http://schemas.openxmlformats.org/officeDocument/2006/relationships/hyperlink" Target="https://github.com/richinseattle/EvolutionaryKernelFuzzing" TargetMode="External"/><Relationship Id="rId2" Type="http://schemas.openxmlformats.org/officeDocument/2006/relationships/hyperlink" Target="https://github.com/nccgroup/TriforceAF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UB-SysSec/kAFL" TargetMode="External"/><Relationship Id="rId11" Type="http://schemas.openxmlformats.org/officeDocument/2006/relationships/hyperlink" Target="https://github.com/SoftSec-KAIST/IMF" TargetMode="External"/><Relationship Id="rId5" Type="http://schemas.openxmlformats.org/officeDocument/2006/relationships/hyperlink" Target="https://github.com/richinseattle/EvolutionaryKernelFuzzing" TargetMode="External"/><Relationship Id="rId10" Type="http://schemas.openxmlformats.org/officeDocument/2006/relationships/hyperlink" Target="https://github.com/google/syzkaller" TargetMode="External"/><Relationship Id="rId4" Type="http://schemas.openxmlformats.org/officeDocument/2006/relationships/hyperlink" Target="https://github.com/SoftSec-KAIST/IMF" TargetMode="External"/><Relationship Id="rId9" Type="http://schemas.openxmlformats.org/officeDocument/2006/relationships/image" Target="../media/image1.png"/><Relationship Id="rId14" Type="http://schemas.openxmlformats.org/officeDocument/2006/relationships/hyperlink" Target="https://github.com/avatartwo/ndss18_wycinwyc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on/qemu-plugin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recursion.com/virtualization/2016/11/26/qemu-tracing1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vatartwo/ndss18_wycinwyc" TargetMode="External"/><Relationship Id="rId13" Type="http://schemas.openxmlformats.org/officeDocument/2006/relationships/hyperlink" Target="https://github.com/google/syzkaller" TargetMode="External"/><Relationship Id="rId18" Type="http://schemas.openxmlformats.org/officeDocument/2006/relationships/hyperlink" Target="https://hackernoon.com/afl-unicorn-part-2-fuzzing-the-unfuzzable-bea8de3540a5" TargetMode="External"/><Relationship Id="rId3" Type="http://schemas.openxmlformats.org/officeDocument/2006/relationships/hyperlink" Target="https://github.com/nccgroup/TriforceAFL" TargetMode="External"/><Relationship Id="rId7" Type="http://schemas.openxmlformats.org/officeDocument/2006/relationships/hyperlink" Target="https://github.com/RUB-SysSec/kAFL" TargetMode="External"/><Relationship Id="rId12" Type="http://schemas.openxmlformats.org/officeDocument/2006/relationships/image" Target="../media/image110.png"/><Relationship Id="rId17" Type="http://schemas.openxmlformats.org/officeDocument/2006/relationships/hyperlink" Target="https://github.com/avatartwo/ndss18_wycinwyc" TargetMode="External"/><Relationship Id="rId2" Type="http://schemas.openxmlformats.org/officeDocument/2006/relationships/hyperlink" Target="https://github.com/mwrlabs/KernelFuzzer" TargetMode="External"/><Relationship Id="rId16" Type="http://schemas.openxmlformats.org/officeDocument/2006/relationships/hyperlink" Target="https://github.com/RUB-SysSec/kAF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ichinseattle/EvolutionaryKernelFuzzing" TargetMode="External"/><Relationship Id="rId11" Type="http://schemas.openxmlformats.org/officeDocument/2006/relationships/hyperlink" Target="https://github.com/nccgroup/TriforceAFL" TargetMode="External"/><Relationship Id="rId5" Type="http://schemas.openxmlformats.org/officeDocument/2006/relationships/hyperlink" Target="https://github.com/SoftSec-KAIST/IMF" TargetMode="External"/><Relationship Id="rId15" Type="http://schemas.openxmlformats.org/officeDocument/2006/relationships/hyperlink" Target="https://github.com/richinseattle/EvolutionaryKernelFuzzing" TargetMode="External"/><Relationship Id="rId10" Type="http://schemas.openxmlformats.org/officeDocument/2006/relationships/hyperlink" Target="https://github.com/mwrlabs/KernelFuzzer" TargetMode="External"/><Relationship Id="rId4" Type="http://schemas.openxmlformats.org/officeDocument/2006/relationships/hyperlink" Target="https://github.com/google/syzkaller" TargetMode="External"/><Relationship Id="rId9" Type="http://schemas.openxmlformats.org/officeDocument/2006/relationships/hyperlink" Target="https://hackernoon.com/afl-unicorn-part-2-fuzzing-the-unfuzzable-bea8de3540a5" TargetMode="External"/><Relationship Id="rId14" Type="http://schemas.openxmlformats.org/officeDocument/2006/relationships/hyperlink" Target="https://github.com/SoftSec-KAIST/IMF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parison_of_real-time_operating_systems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atartwo/ndss18_wycinwy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phyrproject-rtos/zephyr/issues/763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zephyrproject-rtos/zephyr/issues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4kdBNgf-GBGBZ6tyvsNqeQLAPgvoBSAFR-TqK26BQg4/edit#gid=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7DDB-066D-B440-9155-0A757875A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Firmware Kernel Fuzzing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F4287-1836-494A-A613-89DD1CA3D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Lingyun Situ</a:t>
            </a:r>
          </a:p>
          <a:p>
            <a:r>
              <a:rPr lang="en-US" dirty="0"/>
              <a:t>2018-3-23</a:t>
            </a:r>
          </a:p>
        </p:txBody>
      </p:sp>
    </p:spTree>
    <p:extLst>
      <p:ext uri="{BB962C8B-B14F-4D97-AF65-F5344CB8AC3E}">
        <p14:creationId xmlns:p14="http://schemas.microsoft.com/office/powerpoint/2010/main" val="1707657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DA3E-C16A-B64B-B8C8-EE32A8F2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Appling </a:t>
            </a:r>
            <a:r>
              <a:rPr lang="en-US" dirty="0" err="1"/>
              <a:t>kAFL</a:t>
            </a:r>
            <a:r>
              <a:rPr lang="en-US" dirty="0"/>
              <a:t> to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6E96-5FF4-C04D-9A30-BC33224BB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the influence of non-x86 architecture of firmware ?</a:t>
            </a:r>
          </a:p>
          <a:p>
            <a:pPr lvl="1"/>
            <a:r>
              <a:rPr lang="en-US" dirty="0"/>
              <a:t>Does </a:t>
            </a:r>
            <a:r>
              <a:rPr lang="en-US" dirty="0" err="1"/>
              <a:t>Hypercall</a:t>
            </a:r>
            <a:r>
              <a:rPr lang="en-US" dirty="0"/>
              <a:t> still work ? (Yes)</a:t>
            </a:r>
          </a:p>
          <a:p>
            <a:pPr lvl="1"/>
            <a:r>
              <a:rPr lang="en-US" dirty="0"/>
              <a:t>What do we need to modify ?</a:t>
            </a:r>
          </a:p>
          <a:p>
            <a:pPr lvl="2"/>
            <a:r>
              <a:rPr lang="en-US" dirty="0"/>
              <a:t>Agent, KVM-PT, QEMU-PT</a:t>
            </a:r>
          </a:p>
          <a:p>
            <a:endParaRPr lang="en-US" dirty="0"/>
          </a:p>
          <a:p>
            <a:r>
              <a:rPr lang="en-US" dirty="0"/>
              <a:t>How to write the agent for different firmware ?</a:t>
            </a:r>
          </a:p>
          <a:p>
            <a:pPr lvl="1"/>
            <a:r>
              <a:rPr lang="en-US" dirty="0"/>
              <a:t>Unknown interface, different interface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handle the silent memory corruption ?</a:t>
            </a:r>
          </a:p>
          <a:p>
            <a:pPr lvl="1"/>
            <a:r>
              <a:rPr lang="en-US" dirty="0"/>
              <a:t>Lack of MMU, heap consistency check,…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0CDED03-37CF-5544-BC2C-BB5EE734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51" y="3640137"/>
            <a:ext cx="4067361" cy="27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0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A179-11B4-2C48-9874-962005A0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next: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3E3F-C5EA-A343-90B9-E7FCA5433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cortex M</a:t>
            </a:r>
          </a:p>
          <a:p>
            <a:pPr lvl="1"/>
            <a:r>
              <a:rPr lang="en-US" dirty="0"/>
              <a:t>Understanding the knowledge</a:t>
            </a:r>
          </a:p>
          <a:p>
            <a:r>
              <a:rPr lang="en-US" dirty="0"/>
              <a:t>Specific firmware kernel code</a:t>
            </a:r>
          </a:p>
          <a:p>
            <a:pPr lvl="1"/>
            <a:r>
              <a:rPr lang="en-US" dirty="0" err="1"/>
              <a:t>Mpu_test</a:t>
            </a:r>
            <a:endParaRPr lang="en-US" dirty="0"/>
          </a:p>
          <a:p>
            <a:pPr lvl="1"/>
            <a:r>
              <a:rPr lang="en-US" dirty="0"/>
              <a:t>Analysis the event (focus the specify common event in firmware)</a:t>
            </a:r>
          </a:p>
          <a:p>
            <a:r>
              <a:rPr lang="en-US" dirty="0"/>
              <a:t>See the code of KVM</a:t>
            </a:r>
          </a:p>
          <a:p>
            <a:pPr lvl="1"/>
            <a:r>
              <a:rPr lang="en-US" dirty="0"/>
              <a:t>We will need to modify the KVM-PT, QEMU-PT, and Agent</a:t>
            </a:r>
          </a:p>
          <a:p>
            <a:r>
              <a:rPr lang="en-US" dirty="0"/>
              <a:t>Try to write a tool</a:t>
            </a:r>
          </a:p>
          <a:p>
            <a:r>
              <a:rPr lang="en-US" dirty="0" err="1"/>
              <a:t>Prof.Liu</a:t>
            </a:r>
            <a:r>
              <a:rPr lang="en-US" dirty="0"/>
              <a:t>: Discuss more with </a:t>
            </a:r>
            <a:r>
              <a:rPr lang="en-US" dirty="0" err="1"/>
              <a:t>Prof.Liu</a:t>
            </a:r>
            <a:r>
              <a:rPr lang="en-US" dirty="0"/>
              <a:t> to learn his way of thinking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5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6A47-C378-3045-9C40-D62CE10A7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Firmware Kernel Fuzzing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93308-7F8E-7842-BBDE-03C83BB99E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Lingyun Situ</a:t>
            </a:r>
          </a:p>
          <a:p>
            <a:r>
              <a:rPr lang="en-US" dirty="0"/>
              <a:t>2018-04-1</a:t>
            </a:r>
            <a:r>
              <a:rPr lang="en-US" altLang="zh-Hans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3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358F-FC60-6D47-B3FC-5E44F12D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5E37-6986-344A-9C0C-9ED57456C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ARM</a:t>
            </a:r>
            <a:r>
              <a:rPr lang="zh-Hans" altLang="en-US" dirty="0"/>
              <a:t> </a:t>
            </a:r>
            <a:r>
              <a:rPr lang="en-US" altLang="zh-Hans" dirty="0"/>
              <a:t>and </a:t>
            </a:r>
            <a:r>
              <a:rPr lang="en-US" dirty="0"/>
              <a:t>Cortex-M3</a:t>
            </a:r>
          </a:p>
          <a:p>
            <a:pPr lvl="1"/>
            <a:r>
              <a:rPr lang="en-US" dirty="0"/>
              <a:t>Fault exception</a:t>
            </a:r>
          </a:p>
          <a:p>
            <a:pPr lvl="1"/>
            <a:r>
              <a:rPr lang="en-US" dirty="0"/>
              <a:t>Interfaces</a:t>
            </a:r>
          </a:p>
          <a:p>
            <a:r>
              <a:rPr lang="en-US" dirty="0"/>
              <a:t>Specific firmware code</a:t>
            </a:r>
          </a:p>
          <a:p>
            <a:pPr lvl="1"/>
            <a:r>
              <a:rPr lang="en-US" dirty="0" err="1"/>
              <a:t>Mpu_test</a:t>
            </a:r>
            <a:endParaRPr lang="en-US" dirty="0"/>
          </a:p>
          <a:p>
            <a:r>
              <a:rPr lang="en-US" dirty="0"/>
              <a:t>Intel-PT</a:t>
            </a:r>
          </a:p>
          <a:p>
            <a:r>
              <a:rPr lang="en-US" dirty="0"/>
              <a:t>Other dynamic symbolic execution tools for arm binary</a:t>
            </a:r>
          </a:p>
          <a:p>
            <a:pPr lvl="1"/>
            <a:r>
              <a:rPr lang="en-US" dirty="0"/>
              <a:t>S2E</a:t>
            </a:r>
          </a:p>
          <a:p>
            <a:pPr lvl="1"/>
            <a:r>
              <a:rPr lang="en-US" dirty="0" err="1"/>
              <a:t>Angr</a:t>
            </a:r>
            <a:endParaRPr lang="en-US" dirty="0"/>
          </a:p>
          <a:p>
            <a:pPr lvl="1"/>
            <a:r>
              <a:rPr lang="en-US" dirty="0"/>
              <a:t>Avatar2</a:t>
            </a:r>
          </a:p>
          <a:p>
            <a:r>
              <a:rPr lang="en-US" dirty="0" err="1"/>
              <a:t>Todo</a:t>
            </a:r>
            <a:r>
              <a:rPr lang="en-US" dirty="0"/>
              <a:t> next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7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86F-AF34-3249-BA23-AB8B63CD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ARM architecture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1C5BC6F-CA4F-8446-A161-6E290CEC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13698" y="1464360"/>
            <a:ext cx="550841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5F8D022-75D2-F241-A37E-72F2BA13097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28738"/>
          <a:ext cx="10881730" cy="5015041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3674091435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3392963596"/>
                    </a:ext>
                  </a:extLst>
                </a:gridCol>
                <a:gridCol w="3676184">
                  <a:extLst>
                    <a:ext uri="{9D8B030D-6E8A-4147-A177-3AD203B41FA5}">
                      <a16:colId xmlns:a16="http://schemas.microsoft.com/office/drawing/2014/main" val="955253498"/>
                    </a:ext>
                  </a:extLst>
                </a:gridCol>
                <a:gridCol w="2176346">
                  <a:extLst>
                    <a:ext uri="{9D8B030D-6E8A-4147-A177-3AD203B41FA5}">
                      <a16:colId xmlns:a16="http://schemas.microsoft.com/office/drawing/2014/main" val="338808067"/>
                    </a:ext>
                  </a:extLst>
                </a:gridCol>
                <a:gridCol w="2176346">
                  <a:extLst>
                    <a:ext uri="{9D8B030D-6E8A-4147-A177-3AD203B41FA5}">
                      <a16:colId xmlns:a16="http://schemas.microsoft.com/office/drawing/2014/main" val="2871134902"/>
                    </a:ext>
                  </a:extLst>
                </a:gridCol>
              </a:tblGrid>
              <a:tr h="74065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Architecture</a:t>
                      </a:r>
                    </a:p>
                  </a:txBody>
                  <a:tcPr marL="18516" marR="40504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Core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bit-width</a:t>
                      </a:r>
                    </a:p>
                  </a:txBody>
                  <a:tcPr marL="18516" marR="40504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Cores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Profile</a:t>
                      </a:r>
                    </a:p>
                  </a:txBody>
                  <a:tcPr marL="18516" marR="40504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29326"/>
                  </a:ext>
                </a:extLst>
              </a:tr>
              <a:tr h="740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ARM Holdings</a:t>
                      </a:r>
                    </a:p>
                  </a:txBody>
                  <a:tcPr marL="18516" marR="40504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Third-party</a:t>
                      </a:r>
                    </a:p>
                  </a:txBody>
                  <a:tcPr marL="18516" marR="40504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985578"/>
                  </a:ext>
                </a:extLst>
              </a:tr>
              <a:tr h="74065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ARMv1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" tooltip="32-bit"/>
                        </a:rPr>
                        <a:t>32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[a 1]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" tooltip="ARM1"/>
                        </a:rPr>
                        <a:t>ARM1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Classic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867506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[a 1]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" tooltip="ARM2"/>
                        </a:rPr>
                        <a:t>ARM2</a:t>
                      </a:r>
                      <a:r>
                        <a:rPr lang="en-US" sz="800">
                          <a:effectLst/>
                        </a:rPr>
                        <a:t>, ARM250,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6" tooltip="ARM3"/>
                        </a:rPr>
                        <a:t>ARM3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7" tooltip="Amber (processor core)"/>
                        </a:rPr>
                        <a:t>Amber</a:t>
                      </a:r>
                      <a:r>
                        <a:rPr lang="en-US" sz="800">
                          <a:effectLst/>
                        </a:rPr>
                        <a:t>, STORM Open Soft Core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8"/>
                        </a:rPr>
                        <a:t>[39]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Classic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8923"/>
                  </a:ext>
                </a:extLst>
              </a:tr>
              <a:tr h="74065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ARMv3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9"/>
                        </a:rPr>
                        <a:t>[a 2]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0" tooltip="ARM6"/>
                        </a:rPr>
                        <a:t>ARM6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1" tooltip="ARM7"/>
                        </a:rPr>
                        <a:t>ARM7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Classic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28727"/>
                  </a:ext>
                </a:extLst>
              </a:tr>
              <a:tr h="296261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ARMv4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9"/>
                        </a:rPr>
                        <a:t>[a 2]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2" tooltip="List of ARM microprocessor cores"/>
                        </a:rPr>
                        <a:t>ARM8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3" tooltip="StrongARM"/>
                        </a:rPr>
                        <a:t>StrongARM</a:t>
                      </a:r>
                      <a:r>
                        <a:rPr lang="en-US" sz="800">
                          <a:effectLst/>
                        </a:rPr>
                        <a:t>, FA526, ZAP Open Source Processor Core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14"/>
                        </a:rPr>
                        <a:t>[40]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Classic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192966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ARMv4T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9"/>
                        </a:rPr>
                        <a:t>[a 2]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5" tooltip="ARM7TDMI"/>
                        </a:rPr>
                        <a:t>ARM7TDMI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6" tooltip="ARM9TDMI"/>
                        </a:rPr>
                        <a:t>ARM9TDMI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7" tooltip="ARM SecurCore"/>
                        </a:rPr>
                        <a:t>SecurCore</a:t>
                      </a:r>
                      <a:r>
                        <a:rPr lang="en-US" sz="800">
                          <a:effectLst/>
                        </a:rPr>
                        <a:t> SC100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Classic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3776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ARMv5TE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8" tooltip="ARM7EJ"/>
                        </a:rPr>
                        <a:t>ARM7EJ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9" tooltip="ARM9E"/>
                        </a:rPr>
                        <a:t>ARM9E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0" tooltip="ARM10E"/>
                        </a:rPr>
                        <a:t>ARM10E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1" tooltip="XScale"/>
                        </a:rPr>
                        <a:t>XScale</a:t>
                      </a:r>
                      <a:r>
                        <a:rPr lang="en-US" sz="800">
                          <a:effectLst/>
                        </a:rPr>
                        <a:t>, FA626TE, Feroceon, PJ1/Mohawk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Classic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021485"/>
                  </a:ext>
                </a:extLst>
              </a:tr>
              <a:tr h="74065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ARMv6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2" tooltip="ARM11"/>
                        </a:rPr>
                        <a:t>ARM11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Classic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616480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ARMv6-M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3" tooltip="ARM Cortex-M0"/>
                        </a:rPr>
                        <a:t>ARM Cortex-M0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4" tooltip="ARM Cortex-M0+"/>
                        </a:rPr>
                        <a:t>ARM Cortex-M0+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5" tooltip="ARM Cortex-M1"/>
                        </a:rPr>
                        <a:t>ARM Cortex-M1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7" tooltip="ARM SecurCore"/>
                        </a:rPr>
                        <a:t>SecurCore</a:t>
                      </a:r>
                      <a:r>
                        <a:rPr lang="en-US" sz="800">
                          <a:effectLst/>
                        </a:rPr>
                        <a:t> SC000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6" tooltip="Microcontroller"/>
                        </a:rPr>
                        <a:t>Microcontroller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59923"/>
                  </a:ext>
                </a:extLst>
              </a:tr>
              <a:tr h="518457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ARMv7-A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7" tooltip="ARM Cortex-A5"/>
                        </a:rPr>
                        <a:t>ARM Cortex-A5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8" tooltip="ARM Cortex-A7"/>
                        </a:rPr>
                        <a:t>ARM Cortex-A7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9" tooltip="ARM Cortex-A8"/>
                        </a:rPr>
                        <a:t>ARM Cortex-A8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30" tooltip="ARM Cortex-A9"/>
                        </a:rPr>
                        <a:t>ARM Cortex-A9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31" tooltip="ARM Cortex-A12"/>
                        </a:rPr>
                        <a:t>ARM Cortex-A12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32" tooltip="ARM Cortex-A15"/>
                        </a:rPr>
                        <a:t>ARM Cortex-A15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33" tooltip="ARM Cortex-A17"/>
                        </a:rPr>
                        <a:t>ARM Cortex-A17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 dirty="0">
                          <a:solidFill>
                            <a:srgbClr val="0B0080"/>
                          </a:solidFill>
                          <a:effectLst/>
                          <a:hlinkClick r:id="rId34" tooltip="Qualcomm Snapdragon"/>
                        </a:rPr>
                        <a:t>Qualcomm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r>
                        <a:rPr lang="en-US" sz="800" u="none" strike="noStrike" dirty="0">
                          <a:solidFill>
                            <a:srgbClr val="0B0080"/>
                          </a:solidFill>
                          <a:effectLst/>
                          <a:hlinkClick r:id="rId35" tooltip="Krait (CPU)"/>
                        </a:rPr>
                        <a:t>Krait</a:t>
                      </a:r>
                      <a:r>
                        <a:rPr lang="en-US" sz="800" dirty="0">
                          <a:effectLst/>
                        </a:rPr>
                        <a:t>, </a:t>
                      </a:r>
                      <a:r>
                        <a:rPr lang="en-US" sz="800" u="none" strike="noStrike" dirty="0">
                          <a:solidFill>
                            <a:srgbClr val="0B0080"/>
                          </a:solidFill>
                          <a:effectLst/>
                          <a:hlinkClick r:id="rId36" tooltip="Scorpion (CPU)"/>
                        </a:rPr>
                        <a:t>Scorpion</a:t>
                      </a:r>
                      <a:r>
                        <a:rPr lang="en-US" sz="800" dirty="0">
                          <a:effectLst/>
                        </a:rPr>
                        <a:t>, PJ4/</a:t>
                      </a:r>
                      <a:r>
                        <a:rPr lang="en-US" sz="800" dirty="0" err="1">
                          <a:effectLst/>
                        </a:rPr>
                        <a:t>Sheeva</a:t>
                      </a:r>
                      <a:r>
                        <a:rPr lang="en-US" sz="800" dirty="0">
                          <a:effectLst/>
                        </a:rPr>
                        <a:t>, Apple </a:t>
                      </a:r>
                      <a:r>
                        <a:rPr lang="en-US" sz="800" u="none" strike="noStrike" dirty="0">
                          <a:solidFill>
                            <a:srgbClr val="0B0080"/>
                          </a:solidFill>
                          <a:effectLst/>
                          <a:hlinkClick r:id="rId37" tooltip="Apple A6"/>
                        </a:rPr>
                        <a:t>Swift</a:t>
                      </a:r>
                      <a:endParaRPr lang="en-US" sz="800" dirty="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38" tooltip="Application software"/>
                        </a:rPr>
                        <a:t>Application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36793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ARMv7-M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39" tooltip="ARM Cortex-M3"/>
                        </a:rPr>
                        <a:t>ARM Cortex-M3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7" tooltip="ARM SecurCore"/>
                        </a:rPr>
                        <a:t>SecurCore</a:t>
                      </a:r>
                      <a:r>
                        <a:rPr lang="en-US" sz="800">
                          <a:effectLst/>
                        </a:rPr>
                        <a:t> SC300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Microcontroller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433186"/>
                  </a:ext>
                </a:extLst>
              </a:tr>
              <a:tr h="296261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ARMv7-R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0" tooltip="ARM Cortex-R4"/>
                        </a:rPr>
                        <a:t>ARM Cortex-R4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1" tooltip="ARM Cortex-R5"/>
                        </a:rPr>
                        <a:t>ARM Cortex-R5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2" tooltip="ARM Cortex-R7"/>
                        </a:rPr>
                        <a:t>ARM Cortex-R7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3" tooltip="ARM Cortex-R8"/>
                        </a:rPr>
                        <a:t>ARM Cortex-R8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4" tooltip="Real-time computing"/>
                        </a:rPr>
                        <a:t>Real-time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88848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ARMv7E-M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5" tooltip="ARM Cortex-M4"/>
                        </a:rPr>
                        <a:t>ARM Cortex-M4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6" tooltip="ARM Cortex-M7"/>
                        </a:rPr>
                        <a:t>ARM Cortex-M7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Microcontroller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78794"/>
                  </a:ext>
                </a:extLst>
              </a:tr>
              <a:tr h="796202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ARMv8-A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7" tooltip="64-bit computing"/>
                        </a:rPr>
                        <a:t>64</a:t>
                      </a:r>
                      <a:r>
                        <a:rPr lang="en-US" sz="800">
                          <a:effectLst/>
                        </a:rPr>
                        <a:t>/32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48" tooltip="ARM Cortex-A35"/>
                        </a:rPr>
                        <a:t>ARM Cortex-A35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49"/>
                        </a:rPr>
                        <a:t>[47]</a:t>
                      </a:r>
                      <a:r>
                        <a:rPr lang="en-US" sz="800">
                          <a:effectLst/>
                        </a:rPr>
                        <a:t>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0" tooltip="ARM Cortex-A53"/>
                        </a:rPr>
                        <a:t>ARM Cortex-A53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1" tooltip="ARM Cortex-A57"/>
                        </a:rPr>
                        <a:t>ARM Cortex-A57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52"/>
                        </a:rPr>
                        <a:t>[48]</a:t>
                      </a:r>
                      <a:r>
                        <a:rPr lang="en-US" sz="800">
                          <a:effectLst/>
                        </a:rPr>
                        <a:t>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3" tooltip="ARM Cortex-A72"/>
                        </a:rPr>
                        <a:t>ARM Cortex-A72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54"/>
                        </a:rPr>
                        <a:t>[49]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5" tooltip="ARM Cortex-A73"/>
                        </a:rPr>
                        <a:t>ARM Cortex-A73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56"/>
                        </a:rPr>
                        <a:t>[50]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7" tooltip="Applied Micro Circuits Corporation"/>
                        </a:rPr>
                        <a:t>X-Gene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8" tooltip="Project Denver"/>
                        </a:rPr>
                        <a:t>Nvidia Project Denver</a:t>
                      </a:r>
                      <a:r>
                        <a:rPr lang="en-US" sz="800">
                          <a:effectLst/>
                        </a:rPr>
                        <a:t>,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59" tooltip="Cavium"/>
                        </a:rPr>
                        <a:t>Cavium</a:t>
                      </a:r>
                      <a:r>
                        <a:rPr lang="en-US" sz="800">
                          <a:effectLst/>
                        </a:rPr>
                        <a:t>Thunder X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60"/>
                        </a:rPr>
                        <a:t>[51]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61"/>
                        </a:rPr>
                        <a:t>[52]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62"/>
                        </a:rPr>
                        <a:t>[53]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63" tooltip="AMD K12"/>
                        </a:rPr>
                        <a:t>AMD K12</a:t>
                      </a:r>
                      <a:r>
                        <a:rPr lang="en-US" sz="800">
                          <a:effectLst/>
                        </a:rPr>
                        <a:t>, Apple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64" tooltip="Apple A7"/>
                        </a:rPr>
                        <a:t>Cyclone</a:t>
                      </a:r>
                      <a:r>
                        <a:rPr lang="en-US" sz="800">
                          <a:effectLst/>
                        </a:rPr>
                        <a:t>/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65" tooltip="Apple A8"/>
                        </a:rPr>
                        <a:t>Typhoon</a:t>
                      </a:r>
                      <a:r>
                        <a:rPr lang="en-US" sz="800">
                          <a:effectLst/>
                        </a:rPr>
                        <a:t>/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66" tooltip="Apple A9"/>
                        </a:rPr>
                        <a:t>Twister</a:t>
                      </a:r>
                      <a:r>
                        <a:rPr lang="en-US" sz="800">
                          <a:effectLst/>
                        </a:rPr>
                        <a:t>/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67" tooltip="Apple A10"/>
                        </a:rPr>
                        <a:t>Hurricane/Zephyr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34" tooltip="Qualcomm Snapdragon"/>
                        </a:rPr>
                        <a:t>Qualcomm</a:t>
                      </a:r>
                      <a:r>
                        <a:rPr lang="en-US" sz="800">
                          <a:effectLst/>
                        </a:rPr>
                        <a:t>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68" tooltip="Kryo (microarchitecture)"/>
                        </a:rPr>
                        <a:t>Kryo</a:t>
                      </a:r>
                      <a:r>
                        <a:rPr lang="en-US" sz="800">
                          <a:effectLst/>
                        </a:rPr>
                        <a:t>, Samsung M1 and M2 ("Mongoose")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69"/>
                        </a:rPr>
                        <a:t>[54]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Application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490484"/>
                  </a:ext>
                </a:extLst>
              </a:tr>
              <a:tr h="74065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ARMv8-A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70" tooltip="ARM Cortex-A32"/>
                        </a:rPr>
                        <a:t>ARM Cortex-A32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Application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25699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ARMv8-M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71" tooltip="ARM Cortex-M23"/>
                        </a:rPr>
                        <a:t>ARM Cortex-M23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72"/>
                        </a:rPr>
                        <a:t>[41]</a:t>
                      </a:r>
                      <a:r>
                        <a:rPr lang="en-US" sz="800">
                          <a:effectLst/>
                        </a:rPr>
                        <a:t>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73" tooltip="ARM Cortex-M33"/>
                        </a:rPr>
                        <a:t>ARM Cortex-M33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74"/>
                        </a:rPr>
                        <a:t>[42]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Microcontroller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79964"/>
                  </a:ext>
                </a:extLst>
              </a:tr>
              <a:tr h="74065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ARMv8-R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75" tooltip="ARM Cortex-R52"/>
                        </a:rPr>
                        <a:t>ARM Cortex-R52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Real-time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896516"/>
                  </a:ext>
                </a:extLst>
              </a:tr>
              <a:tr h="74065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ARMv8.1-A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64/32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solidFill>
                            <a:srgbClr val="2C2C2C"/>
                          </a:solidFill>
                          <a:effectLst/>
                        </a:rPr>
                        <a:t>TBA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Application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757343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ARMv8.2-A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64/32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76" tooltip="ARM Cortex-A55"/>
                        </a:rPr>
                        <a:t>ARM Cortex-A55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77"/>
                        </a:rPr>
                        <a:t>[57]</a:t>
                      </a:r>
                      <a:r>
                        <a:rPr lang="en-US" sz="800">
                          <a:effectLst/>
                        </a:rPr>
                        <a:t>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78" tooltip="ARM Cortex-A75"/>
                        </a:rPr>
                        <a:t>ARM Cortex-A75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79"/>
                        </a:rPr>
                        <a:t>[58]</a:t>
                      </a:r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Application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23181"/>
                  </a:ext>
                </a:extLst>
              </a:tr>
              <a:tr h="74065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ARMv8.3-A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64/32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solidFill>
                            <a:srgbClr val="2C2C2C"/>
                          </a:solidFill>
                          <a:effectLst/>
                        </a:rPr>
                        <a:t>TBA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effectLst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Application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169347"/>
                  </a:ext>
                </a:extLst>
              </a:tr>
              <a:tr h="74065">
                <a:tc>
                  <a:txBody>
                    <a:bodyPr/>
                    <a:lstStyle/>
                    <a:p>
                      <a:pPr algn="l"/>
                      <a:r>
                        <a:rPr lang="en-US" sz="800" b="0" i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ARMv8.4-A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i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64/32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TBA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0" i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Application</a:t>
                      </a:r>
                    </a:p>
                  </a:txBody>
                  <a:tcPr marL="18516" marR="18516" marT="9258" marB="92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72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09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B2CF-8DE4-1540-B03B-8AFBAB4B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ARMv7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49FB8-DDF3-F045-8EAC-444B45040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6011320"/>
            <a:ext cx="10515600" cy="8466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sz="1000" dirty="0">
                <a:hlinkClick r:id="rId2"/>
              </a:rPr>
              <a:t>https://en.wikipedia.org/wiki/List_of_ARM_microarchitectures</a:t>
            </a:r>
            <a:endParaRPr lang="en-US" sz="1000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74B333-FE7D-2542-BF81-BCF0EAB1B7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6000" y="825191"/>
          <a:ext cx="5484540" cy="5386046"/>
        </p:xfrm>
        <a:graphic>
          <a:graphicData uri="http://schemas.openxmlformats.org/drawingml/2006/table">
            <a:tbl>
              <a:tblPr/>
              <a:tblGrid>
                <a:gridCol w="548454">
                  <a:extLst>
                    <a:ext uri="{9D8B030D-6E8A-4147-A177-3AD203B41FA5}">
                      <a16:colId xmlns:a16="http://schemas.microsoft.com/office/drawing/2014/main" val="2915550897"/>
                    </a:ext>
                  </a:extLst>
                </a:gridCol>
                <a:gridCol w="548454">
                  <a:extLst>
                    <a:ext uri="{9D8B030D-6E8A-4147-A177-3AD203B41FA5}">
                      <a16:colId xmlns:a16="http://schemas.microsoft.com/office/drawing/2014/main" val="4128217771"/>
                    </a:ext>
                  </a:extLst>
                </a:gridCol>
                <a:gridCol w="548454">
                  <a:extLst>
                    <a:ext uri="{9D8B030D-6E8A-4147-A177-3AD203B41FA5}">
                      <a16:colId xmlns:a16="http://schemas.microsoft.com/office/drawing/2014/main" val="1404480420"/>
                    </a:ext>
                  </a:extLst>
                </a:gridCol>
                <a:gridCol w="548454">
                  <a:extLst>
                    <a:ext uri="{9D8B030D-6E8A-4147-A177-3AD203B41FA5}">
                      <a16:colId xmlns:a16="http://schemas.microsoft.com/office/drawing/2014/main" val="321891184"/>
                    </a:ext>
                  </a:extLst>
                </a:gridCol>
                <a:gridCol w="548454">
                  <a:extLst>
                    <a:ext uri="{9D8B030D-6E8A-4147-A177-3AD203B41FA5}">
                      <a16:colId xmlns:a16="http://schemas.microsoft.com/office/drawing/2014/main" val="16229843"/>
                    </a:ext>
                  </a:extLst>
                </a:gridCol>
                <a:gridCol w="548454">
                  <a:extLst>
                    <a:ext uri="{9D8B030D-6E8A-4147-A177-3AD203B41FA5}">
                      <a16:colId xmlns:a16="http://schemas.microsoft.com/office/drawing/2014/main" val="2296094369"/>
                    </a:ext>
                  </a:extLst>
                </a:gridCol>
                <a:gridCol w="548454">
                  <a:extLst>
                    <a:ext uri="{9D8B030D-6E8A-4147-A177-3AD203B41FA5}">
                      <a16:colId xmlns:a16="http://schemas.microsoft.com/office/drawing/2014/main" val="1829166570"/>
                    </a:ext>
                  </a:extLst>
                </a:gridCol>
                <a:gridCol w="548454">
                  <a:extLst>
                    <a:ext uri="{9D8B030D-6E8A-4147-A177-3AD203B41FA5}">
                      <a16:colId xmlns:a16="http://schemas.microsoft.com/office/drawing/2014/main" val="3246618610"/>
                    </a:ext>
                  </a:extLst>
                </a:gridCol>
                <a:gridCol w="548454">
                  <a:extLst>
                    <a:ext uri="{9D8B030D-6E8A-4147-A177-3AD203B41FA5}">
                      <a16:colId xmlns:a16="http://schemas.microsoft.com/office/drawing/2014/main" val="2122367169"/>
                    </a:ext>
                  </a:extLst>
                </a:gridCol>
                <a:gridCol w="548454">
                  <a:extLst>
                    <a:ext uri="{9D8B030D-6E8A-4147-A177-3AD203B41FA5}">
                      <a16:colId xmlns:a16="http://schemas.microsoft.com/office/drawing/2014/main" val="4061531418"/>
                    </a:ext>
                  </a:extLst>
                </a:gridCol>
              </a:tblGrid>
              <a:tr h="125827">
                <a:tc rowSpan="2"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Year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Classic cores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Cortex cores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42012"/>
                  </a:ext>
                </a:extLst>
              </a:tr>
              <a:tr h="1979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u="none" strike="noStrike">
                          <a:solidFill>
                            <a:srgbClr val="0B0080"/>
                          </a:solidFill>
                          <a:effectLst/>
                          <a:hlinkClick r:id="rId3" tooltip="ARM7"/>
                        </a:rPr>
                        <a:t>ARM7</a:t>
                      </a:r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ARM8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u="none" strike="noStrike">
                          <a:solidFill>
                            <a:srgbClr val="0B0080"/>
                          </a:solidFill>
                          <a:effectLst/>
                          <a:hlinkClick r:id="rId4" tooltip="ARM9"/>
                        </a:rPr>
                        <a:t>ARM9</a:t>
                      </a:r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ARM10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u="none" strike="noStrike">
                          <a:solidFill>
                            <a:srgbClr val="0B0080"/>
                          </a:solidFill>
                          <a:effectLst/>
                          <a:hlinkClick r:id="rId5" tooltip="ARM11"/>
                        </a:rPr>
                        <a:t>ARM11</a:t>
                      </a:r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u="none" strike="noStrike">
                          <a:solidFill>
                            <a:srgbClr val="0B0080"/>
                          </a:solidFill>
                          <a:effectLst/>
                          <a:hlinkClick r:id="rId6" tooltip="ARM Cortex-M"/>
                        </a:rPr>
                        <a:t>Microcontroller</a:t>
                      </a:r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u="none" strike="noStrike">
                          <a:solidFill>
                            <a:srgbClr val="0B0080"/>
                          </a:solidFill>
                          <a:effectLst/>
                          <a:hlinkClick r:id="rId7" tooltip="ARM Cortex-R"/>
                        </a:rPr>
                        <a:t>Real-time</a:t>
                      </a:r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u="none" strike="noStrike">
                          <a:solidFill>
                            <a:srgbClr val="0B0080"/>
                          </a:solidFill>
                          <a:effectLst/>
                          <a:hlinkClick r:id="rId8" tooltip="ARM Cortex-A"/>
                        </a:rPr>
                        <a:t>Application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(32-bit)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u="none" strike="noStrike">
                          <a:solidFill>
                            <a:srgbClr val="0B0080"/>
                          </a:solidFill>
                          <a:effectLst/>
                          <a:hlinkClick r:id="rId8" tooltip="ARM Cortex-A"/>
                        </a:rPr>
                        <a:t>Application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(64-bit)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04041"/>
                  </a:ext>
                </a:extLst>
              </a:tr>
              <a:tr h="97346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1993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ARM700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8677"/>
                  </a:ext>
                </a:extLst>
              </a:tr>
              <a:tr h="257734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1994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ARM710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ARM7DI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ARM7TDMI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68428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1995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ARM710a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88597"/>
                  </a:ext>
                </a:extLst>
              </a:tr>
              <a:tr h="97346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1996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ARM810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592385"/>
                  </a:ext>
                </a:extLst>
              </a:tr>
              <a:tr h="376044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1997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ARM710T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ARM720T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ARM740T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723144"/>
                  </a:ext>
                </a:extLst>
              </a:tr>
              <a:tr h="25729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1998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ARM9TDMI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ARM940T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31642"/>
                  </a:ext>
                </a:extLst>
              </a:tr>
              <a:tr h="197917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1999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ARM9E-S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ARM966E-S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50002"/>
                  </a:ext>
                </a:extLst>
              </a:tr>
              <a:tr h="376044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2000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ARM920T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ARM922T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ARM946E-S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ARM1020T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80682"/>
                  </a:ext>
                </a:extLst>
              </a:tr>
              <a:tr h="25729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2001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ARM7TDMI-S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ARM7EJ-S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ARM9EJ-S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ARM926EJ-S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ARM1020E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ARM1022E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905176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2002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ARM1026EJ-S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ARM1136J(F)-S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9643"/>
                  </a:ext>
                </a:extLst>
              </a:tr>
              <a:tr h="25729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2003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ARM968E-S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ARM1156T2(F)-S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ARM1176JZ(F)-S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86445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2004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Cortex-M3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752843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2005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ARM11MPCore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Cortex-A8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59680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2006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ARM996HS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68272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2007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Cortex-M1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Cortex-A9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50286"/>
                  </a:ext>
                </a:extLst>
              </a:tr>
              <a:tr h="97346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2008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58655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2009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Cortex-M0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Cortex-A5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755269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2010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Cortex-M4(F)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Cortex-A15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447658"/>
                  </a:ext>
                </a:extLst>
              </a:tr>
              <a:tr h="376044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2011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Cortex-R4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Cortex-R5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Cortex-R7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Cortex-A7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543589"/>
                  </a:ext>
                </a:extLst>
              </a:tr>
              <a:tr h="25729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2012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Cortex-M0+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Cortex-A53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Cortex-A57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66576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2013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Cortex-A12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551645"/>
                  </a:ext>
                </a:extLst>
              </a:tr>
              <a:tr h="13854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2014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Cortex-M7(F)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Cortex-A17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9181"/>
                  </a:ext>
                </a:extLst>
              </a:tr>
              <a:tr h="25729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2015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Cortex-A35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Cortex-A72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32004"/>
                  </a:ext>
                </a:extLst>
              </a:tr>
              <a:tr h="25729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2016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Cortex-M23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Cortex-M33(F)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Cortex-R8</a:t>
                      </a:r>
                      <a:br>
                        <a:rPr lang="en-US" sz="500">
                          <a:effectLst/>
                        </a:rPr>
                      </a:br>
                      <a:r>
                        <a:rPr lang="en-US" sz="500">
                          <a:effectLst/>
                        </a:rPr>
                        <a:t>Cortex-R52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Cortex-A32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Cortex-A73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257106"/>
                  </a:ext>
                </a:extLst>
              </a:tr>
              <a:tr h="257293">
                <a:tc>
                  <a:txBody>
                    <a:bodyPr/>
                    <a:lstStyle/>
                    <a:p>
                      <a:pPr algn="ctr"/>
                      <a:r>
                        <a:rPr lang="en-US" sz="500">
                          <a:effectLst/>
                        </a:rPr>
                        <a:t>2017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>
                        <a:effectLst/>
                      </a:endParaRP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effectLst/>
                        </a:rPr>
                        <a:t>Cortex-A55</a:t>
                      </a:r>
                      <a:br>
                        <a:rPr lang="en-US" sz="500" dirty="0">
                          <a:effectLst/>
                        </a:rPr>
                      </a:br>
                      <a:r>
                        <a:rPr lang="en-US" sz="500" dirty="0">
                          <a:effectLst/>
                        </a:rPr>
                        <a:t>Cortex-A75</a:t>
                      </a:r>
                    </a:p>
                  </a:txBody>
                  <a:tcPr marL="16297" marR="16297" marT="8149" marB="814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93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EEFE49E-4B18-A842-818A-4AAD054A8651}"/>
              </a:ext>
            </a:extLst>
          </p:cNvPr>
          <p:cNvSpPr/>
          <p:nvPr/>
        </p:nvSpPr>
        <p:spPr>
          <a:xfrm>
            <a:off x="419100" y="1690688"/>
            <a:ext cx="50003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ARMv7-A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 The application profile for systems supporting the ARM and Thumb instruction sets, and requiring virtual address support in the memory management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ARMv7-R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realtime</a:t>
            </a:r>
            <a:r>
              <a:rPr lang="en-US" dirty="0"/>
              <a:t> profile for systems supporting the ARM and Thumb instruction sets, and requiring physical address only support in the memory management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ARMv7-M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The microcontroller profile for systems supporting only the Thumb instruction set, and where overall size and deterministic operation for an implementation are more important than absolute performance.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D9D84-AB15-7942-AB1D-BF18DD18B219}"/>
              </a:ext>
            </a:extLst>
          </p:cNvPr>
          <p:cNvSpPr/>
          <p:nvPr/>
        </p:nvSpPr>
        <p:spPr>
          <a:xfrm>
            <a:off x="7948771" y="6249994"/>
            <a:ext cx="2003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inux Libertine"/>
              </a:rPr>
              <a:t>ARM core timeline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46574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B98C-9C8E-F249-8998-26E0BB9B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EE3797-3660-5D49-B4DD-3C0FD841485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86522" y="1471962"/>
          <a:ext cx="10467279" cy="4776147"/>
        </p:xfrm>
        <a:graphic>
          <a:graphicData uri="http://schemas.openxmlformats.org/drawingml/2006/table">
            <a:tbl>
              <a:tblPr/>
              <a:tblGrid>
                <a:gridCol w="938730">
                  <a:extLst>
                    <a:ext uri="{9D8B030D-6E8A-4147-A177-3AD203B41FA5}">
                      <a16:colId xmlns:a16="http://schemas.microsoft.com/office/drawing/2014/main" val="1383833250"/>
                    </a:ext>
                  </a:extLst>
                </a:gridCol>
                <a:gridCol w="880893">
                  <a:extLst>
                    <a:ext uri="{9D8B030D-6E8A-4147-A177-3AD203B41FA5}">
                      <a16:colId xmlns:a16="http://schemas.microsoft.com/office/drawing/2014/main" val="868882788"/>
                    </a:ext>
                  </a:extLst>
                </a:gridCol>
                <a:gridCol w="983602">
                  <a:extLst>
                    <a:ext uri="{9D8B030D-6E8A-4147-A177-3AD203B41FA5}">
                      <a16:colId xmlns:a16="http://schemas.microsoft.com/office/drawing/2014/main" val="590036340"/>
                    </a:ext>
                  </a:extLst>
                </a:gridCol>
                <a:gridCol w="3862586">
                  <a:extLst>
                    <a:ext uri="{9D8B030D-6E8A-4147-A177-3AD203B41FA5}">
                      <a16:colId xmlns:a16="http://schemas.microsoft.com/office/drawing/2014/main" val="1469271563"/>
                    </a:ext>
                  </a:extLst>
                </a:gridCol>
                <a:gridCol w="2322440">
                  <a:extLst>
                    <a:ext uri="{9D8B030D-6E8A-4147-A177-3AD203B41FA5}">
                      <a16:colId xmlns:a16="http://schemas.microsoft.com/office/drawing/2014/main" val="1906770189"/>
                    </a:ext>
                  </a:extLst>
                </a:gridCol>
                <a:gridCol w="1479028">
                  <a:extLst>
                    <a:ext uri="{9D8B030D-6E8A-4147-A177-3AD203B41FA5}">
                      <a16:colId xmlns:a16="http://schemas.microsoft.com/office/drawing/2014/main" val="2967327023"/>
                    </a:ext>
                  </a:extLst>
                </a:gridCol>
              </a:tblGrid>
              <a:tr h="695262">
                <a:tc>
                  <a:txBody>
                    <a:bodyPr/>
                    <a:lstStyle/>
                    <a:p>
                      <a:pPr algn="ctr"/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 family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 architecture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 core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CPU cache"/>
                        </a:rPr>
                        <a:t>Cache</a:t>
                      </a:r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(I / D), </a:t>
                      </a:r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Memory management unit"/>
                        </a:rPr>
                        <a:t>MMU</a:t>
                      </a:r>
                      <a:endParaRPr lang="en-US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Typical </a:t>
                      </a:r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 tooltip="Million instructions per second"/>
                        </a:rPr>
                        <a:t>MIPS</a:t>
                      </a:r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@ </a:t>
                      </a:r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 tooltip="MHz"/>
                        </a:rPr>
                        <a:t>MHz</a:t>
                      </a:r>
                      <a:endParaRPr lang="en-US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31712"/>
                  </a:ext>
                </a:extLst>
              </a:tr>
              <a:tr h="695262">
                <a:tc rowSpan="6">
                  <a:txBody>
                    <a:bodyPr/>
                    <a:lstStyle/>
                    <a:p>
                      <a:pPr algn="ctr"/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 tooltip="ARM Cortex-M"/>
                        </a:rPr>
                        <a:t>Cortex-M</a:t>
                      </a: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ARMv6-M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 tooltip="ARM Cortex-M0"/>
                        </a:rPr>
                        <a:t>Cortex-M0</a:t>
                      </a:r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[12]</a:t>
                      </a:r>
                      <a:endParaRPr lang="en-US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Microcontroller profile, most Thumb + some Thumb-2,</a:t>
                      </a: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[13]</a:t>
                      </a: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hardware multiply instruction (optional small), optional system timer, optional bit-banding memory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Optional cache, no TCM, no MPU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 DMIPS/MHz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81783"/>
                  </a:ext>
                </a:extLst>
              </a:tr>
              <a:tr h="695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0" tooltip="ARM Cortex-M0+"/>
                        </a:rPr>
                        <a:t>Cortex-M0+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11"/>
                        </a:rPr>
                        <a:t>[14]</a:t>
                      </a:r>
                      <a:endParaRPr lang="en-US" sz="800">
                        <a:effectLst/>
                      </a:endParaRP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Microcontroller profile, most Thumb + some Thumb-2,</a:t>
                      </a:r>
                      <a:r>
                        <a:rPr lang="en-US" sz="800" b="0" i="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9"/>
                        </a:rPr>
                        <a:t>[13]</a:t>
                      </a:r>
                      <a:r>
                        <a:rPr lang="en-US" sz="800" dirty="0">
                          <a:effectLst/>
                        </a:rPr>
                        <a:t> hardware multiply instruction (optional small), optional system timer, optional bit-banding memory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Optional cache, no TCM, optional MPU with 8 regions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0.93 DMIPS/MHz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031167"/>
                  </a:ext>
                </a:extLst>
              </a:tr>
              <a:tr h="8312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2" tooltip="ARM Cortex-M1"/>
                        </a:rPr>
                        <a:t>Cortex-M1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13"/>
                        </a:rPr>
                        <a:t>[15]</a:t>
                      </a:r>
                      <a:endParaRPr lang="en-US" sz="800">
                        <a:effectLst/>
                      </a:endParaRP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Microcontroller profile, most Thumb + some Thumb-2,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9"/>
                        </a:rPr>
                        <a:t>[13]</a:t>
                      </a:r>
                      <a:r>
                        <a:rPr lang="en-US" sz="800">
                          <a:effectLst/>
                        </a:rPr>
                        <a:t> hardware multiply instruction (optional small), OS option adds SVC / banked stack pointer, optional system timer, no bit-banding memory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Optional cache, 0–1024 KB I-TCM, 0–1024 KB D-TCM, no MPU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136 DMIPS @ 170 MHz,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14"/>
                        </a:rPr>
                        <a:t>[16]</a:t>
                      </a:r>
                      <a:r>
                        <a:rPr lang="en-US" sz="800">
                          <a:effectLst/>
                        </a:rPr>
                        <a:t>(0.8 DMIPS/MHz FPGA-dependent)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15"/>
                        </a:rPr>
                        <a:t>[17]</a:t>
                      </a:r>
                      <a:endParaRPr lang="en-US" sz="800">
                        <a:effectLst/>
                      </a:endParaRP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4120"/>
                  </a:ext>
                </a:extLst>
              </a:tr>
              <a:tr h="5138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ARMv7-M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 dirty="0">
                          <a:solidFill>
                            <a:srgbClr val="0B0080"/>
                          </a:solidFill>
                          <a:effectLst/>
                          <a:hlinkClick r:id="rId16" tooltip="ARM Cortex-M3"/>
                        </a:rPr>
                        <a:t>Cortex-M3</a:t>
                      </a:r>
                      <a:r>
                        <a:rPr lang="en-US" sz="800" b="0" i="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17"/>
                        </a:rPr>
                        <a:t>[18]</a:t>
                      </a:r>
                      <a:endParaRPr lang="en-US" sz="800" dirty="0">
                        <a:effectLst/>
                      </a:endParaRP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Microcontroller profile, Thumb / Thumb-2, hardware multiply and divide instructions, optional bit-banding memory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Optional cache, no TCM, optional MPU with 8 regions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1.25 DMIPS/MHz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34428"/>
                  </a:ext>
                </a:extLst>
              </a:tr>
              <a:tr h="740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ARMv7E-M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18" tooltip="ARM Cortex-M4"/>
                        </a:rPr>
                        <a:t>Cortex-M4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19"/>
                        </a:rPr>
                        <a:t>[19]</a:t>
                      </a:r>
                      <a:endParaRPr lang="en-US" sz="800">
                        <a:effectLst/>
                      </a:endParaRP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Microcontroller profile, Thumb / Thumb-2 / DSP / optional VFPv4-SP single-precision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0" tooltip="Floating-point unit"/>
                        </a:rPr>
                        <a:t>FPU</a:t>
                      </a:r>
                      <a:r>
                        <a:rPr lang="en-US" sz="800">
                          <a:effectLst/>
                        </a:rPr>
                        <a:t>, hardware multiply and divide instructions, optional bit-banding memory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Optional cache, no TCM, optional MPU with 8 regions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1.25 DMIPS/MHz (1.27 w/FPU)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96124"/>
                  </a:ext>
                </a:extLst>
              </a:tr>
              <a:tr h="6045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1" tooltip="ARM Cortex-M7"/>
                        </a:rPr>
                        <a:t>Cortex-M7</a:t>
                      </a:r>
                      <a:r>
                        <a:rPr lang="en-US" sz="800" b="0" i="0" u="none" strike="noStrike" baseline="30000">
                          <a:solidFill>
                            <a:srgbClr val="0B0080"/>
                          </a:solidFill>
                          <a:effectLst/>
                          <a:hlinkClick r:id="rId22"/>
                        </a:rPr>
                        <a:t>[20]</a:t>
                      </a:r>
                      <a:endParaRPr lang="en-US" sz="800">
                        <a:effectLst/>
                      </a:endParaRP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Microcontroller profile, Thumb / Thumb-2 / DSP / optional VFPv5 single and double precision </a:t>
                      </a:r>
                      <a:r>
                        <a:rPr lang="en-US" sz="800" u="none" strike="noStrike">
                          <a:solidFill>
                            <a:srgbClr val="0B0080"/>
                          </a:solidFill>
                          <a:effectLst/>
                          <a:hlinkClick r:id="rId20" tooltip="Floating-point unit"/>
                        </a:rPr>
                        <a:t>FPU</a:t>
                      </a:r>
                      <a:r>
                        <a:rPr lang="en-US" sz="800">
                          <a:effectLst/>
                        </a:rPr>
                        <a:t>, hardware multiply and divide instructions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0−64 KB I-cache, 0−64 KB D-cache, 0–16 MB I-TCM, 0–16 MB D-TCM (all these w/optional ECC), optional MPU with 8 or 16 regions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2.14 DMIPS/MHz</a:t>
                      </a:r>
                    </a:p>
                  </a:txBody>
                  <a:tcPr marL="16116" marR="16116" marT="8058" marB="80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38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679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D692-A5B3-854D-B5D6-A2F5002A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14837-C83A-FB43-82F6-5794E994E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5470" y="1350246"/>
            <a:ext cx="5617232" cy="48891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A9ADA-3708-734E-B17E-44B4DE928515}"/>
              </a:ext>
            </a:extLst>
          </p:cNvPr>
          <p:cNvSpPr txBox="1"/>
          <p:nvPr/>
        </p:nvSpPr>
        <p:spPr>
          <a:xfrm>
            <a:off x="942235" y="1592985"/>
            <a:ext cx="5029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processor is a low-power processor that features low gate count, low interrupt latency, and low-cost debug. It is intended for deeply embedded applications that require fast interrupt response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processor incorporates: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ARMv7-M.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Thumb®2 Instruction Set.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Handler and Thread modes.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optional MPU </a:t>
            </a:r>
            <a:r>
              <a:rPr lang="en-US" dirty="0"/>
              <a:t>for memory protection.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Low-cost debug solution.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R0-R15 registers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1-255 exceptions</a:t>
            </a:r>
          </a:p>
          <a:p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800" dirty="0"/>
              <a:t>Reference: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/>
              <a:t>Contex-M3 </a:t>
            </a:r>
            <a:r>
              <a:rPr lang="zh-Hans" altLang="en-US" sz="800" dirty="0"/>
              <a:t>权威指南</a:t>
            </a:r>
            <a:endParaRPr lang="en-US" altLang="zh-Han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/>
              <a:t>Cortex-M3 Technical Reference Manual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/>
              <a:t>ARMv7-M Application Level Architecture Reference Manual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0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F7F7-D003-5643-8C79-E23F2016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Exception(interrupt) types of Cortex-M3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24AFB-5582-8849-A84F-3F1C07E4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71" y="1839072"/>
            <a:ext cx="5857054" cy="2561642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82C9FC-E72C-BE4E-B259-1D8C62DF3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908" y="1839072"/>
            <a:ext cx="5523641" cy="3620434"/>
          </a:xfrm>
        </p:spPr>
      </p:pic>
    </p:spTree>
    <p:extLst>
      <p:ext uri="{BB962C8B-B14F-4D97-AF65-F5344CB8AC3E}">
        <p14:creationId xmlns:p14="http://schemas.microsoft.com/office/powerpoint/2010/main" val="174414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4E50-79F0-1B46-82D2-F4FF494E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7A5A2-0DF5-A24D-B7E1-37832490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Bus Fault</a:t>
            </a:r>
          </a:p>
          <a:p>
            <a:pPr lvl="1"/>
            <a:r>
              <a:rPr lang="en-US" dirty="0"/>
              <a:t>Error response, prefetch abort, data abort, .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Memory Management Fault</a:t>
            </a:r>
          </a:p>
          <a:p>
            <a:pPr lvl="1"/>
            <a:r>
              <a:rPr lang="en-US" dirty="0"/>
              <a:t>MPU, </a:t>
            </a:r>
            <a:r>
              <a:rPr lang="en-US" dirty="0" err="1"/>
              <a:t>uCode</a:t>
            </a:r>
            <a:r>
              <a:rPr lang="en-US" dirty="0"/>
              <a:t> stack push/pop error, MPU mismatch, etc.</a:t>
            </a:r>
          </a:p>
          <a:p>
            <a:r>
              <a:rPr lang="en-US" dirty="0"/>
              <a:t>Usage Fault</a:t>
            </a:r>
          </a:p>
          <a:p>
            <a:pPr lvl="1"/>
            <a:r>
              <a:rPr lang="en-US" dirty="0"/>
              <a:t>Undefined Instruction, </a:t>
            </a:r>
            <a:r>
              <a:rPr lang="en-US" altLang="zh-Hans" dirty="0"/>
              <a:t>Illegal unaligned load or store, etc.</a:t>
            </a:r>
            <a:endParaRPr lang="en-US" dirty="0"/>
          </a:p>
          <a:p>
            <a:r>
              <a:rPr lang="en-US" dirty="0"/>
              <a:t>Hard Fault</a:t>
            </a:r>
          </a:p>
          <a:p>
            <a:pPr lvl="1"/>
            <a:r>
              <a:rPr lang="en-US" dirty="0"/>
              <a:t>Vector Read error, Escalated to Hard Fault</a:t>
            </a:r>
          </a:p>
          <a:p>
            <a:pPr lvl="1"/>
            <a:endParaRPr lang="en-US" dirty="0"/>
          </a:p>
          <a:p>
            <a:r>
              <a:rPr lang="en-US" dirty="0"/>
              <a:t>Question: Signals of these fault exception == feedback of observer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1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93A1-FD61-974E-80A5-3390D1C1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6F4A-BDF1-0947-87D0-8E083C71C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Fuzzing challenges</a:t>
            </a:r>
          </a:p>
          <a:p>
            <a:r>
              <a:rPr lang="en-US" dirty="0"/>
              <a:t>Existing kernel fuzzing tools</a:t>
            </a:r>
          </a:p>
          <a:p>
            <a:r>
              <a:rPr lang="en-US" dirty="0"/>
              <a:t>When kernel fuzzing meets firmware</a:t>
            </a:r>
          </a:p>
          <a:p>
            <a:r>
              <a:rPr lang="en-US" dirty="0" err="1"/>
              <a:t>kAFL</a:t>
            </a:r>
            <a:r>
              <a:rPr lang="en-US" dirty="0"/>
              <a:t>[CCS’17], Corruption is not crash[NDSS’18]</a:t>
            </a:r>
          </a:p>
          <a:p>
            <a:r>
              <a:rPr lang="en-US" dirty="0"/>
              <a:t>Our firmware</a:t>
            </a:r>
          </a:p>
          <a:p>
            <a:r>
              <a:rPr lang="en-US" dirty="0"/>
              <a:t>Problems of applying </a:t>
            </a:r>
            <a:r>
              <a:rPr lang="en-US" dirty="0" err="1"/>
              <a:t>kAFL</a:t>
            </a:r>
            <a:r>
              <a:rPr lang="en-US" dirty="0"/>
              <a:t> to firmware</a:t>
            </a:r>
          </a:p>
        </p:txBody>
      </p:sp>
    </p:spTree>
    <p:extLst>
      <p:ext uri="{BB962C8B-B14F-4D97-AF65-F5344CB8AC3E}">
        <p14:creationId xmlns:p14="http://schemas.microsoft.com/office/powerpoint/2010/main" val="246929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2080-538B-AA4C-833F-971A71E0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7D982-427D-3549-AC2B-81348A21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85187" cy="4351338"/>
          </a:xfrm>
        </p:spPr>
        <p:txBody>
          <a:bodyPr/>
          <a:lstStyle/>
          <a:p>
            <a:r>
              <a:rPr lang="en-US" dirty="0"/>
              <a:t>Interrupt</a:t>
            </a:r>
            <a:r>
              <a:rPr lang="zh-Hans" altLang="en-US" dirty="0"/>
              <a:t> </a:t>
            </a:r>
            <a:r>
              <a:rPr lang="en-US" altLang="zh-Hans" dirty="0"/>
              <a:t>interface</a:t>
            </a:r>
          </a:p>
          <a:p>
            <a:pPr lvl="1"/>
            <a:r>
              <a:rPr lang="en-US" dirty="0"/>
              <a:t>INTNMI : Non-maskable interrupt</a:t>
            </a:r>
          </a:p>
          <a:p>
            <a:pPr lvl="1"/>
            <a:r>
              <a:rPr lang="en-US" dirty="0"/>
              <a:t>INTISR[239:0]: External interrupt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Question: Interrupt analysis ?</a:t>
            </a:r>
          </a:p>
          <a:p>
            <a:pPr lvl="1"/>
            <a:r>
              <a:rPr lang="en-US" sz="1600" dirty="0"/>
              <a:t>Ref: </a:t>
            </a:r>
            <a:r>
              <a:rPr lang="en-US" sz="1600" dirty="0">
                <a:hlinkClick r:id="rId3"/>
              </a:rPr>
              <a:t>https://github.com/H4oK3/interrupt_analysis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D9994D0-DABE-0343-8E63-84CC0842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87" y="1350246"/>
            <a:ext cx="5545457" cy="48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3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AFD-5C15-A648-9523-C48A4A41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firmware code-</a:t>
            </a:r>
            <a:r>
              <a:rPr lang="en-US" dirty="0" err="1"/>
              <a:t>MPU_test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3B16F0-E3DB-5D4B-A441-F68DD68D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3729" y="1515875"/>
            <a:ext cx="4841954" cy="50087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896FB-F62F-A140-861F-06F2ADB9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153" y="4911680"/>
            <a:ext cx="4064000" cy="161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BE1EA-0554-DB47-8796-3CC9E3472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153" y="1515875"/>
            <a:ext cx="2533197" cy="31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7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9CFE-5D85-3F44-89BE-8922EDD8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Prof. Liu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A0FE-F00C-2941-8EE8-448007A2D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Tiny virtual file system code are 500 lines.</a:t>
            </a:r>
          </a:p>
          <a:p>
            <a:r>
              <a:rPr lang="en-US" dirty="0"/>
              <a:t>The do not have virtual memory </a:t>
            </a:r>
            <a:r>
              <a:rPr lang="en-US" dirty="0" err="1"/>
              <a:t>MM.c</a:t>
            </a:r>
            <a:r>
              <a:rPr lang="en-US" dirty="0"/>
              <a:t> </a:t>
            </a:r>
          </a:p>
          <a:p>
            <a:r>
              <a:rPr lang="en-US" dirty="0"/>
              <a:t>Do not contain any driver code</a:t>
            </a:r>
          </a:p>
          <a:p>
            <a:r>
              <a:rPr lang="en-US" dirty="0"/>
              <a:t>System call: 49, all of them are inline functions, </a:t>
            </a:r>
            <a:r>
              <a:rPr lang="en-US" dirty="0" err="1"/>
              <a:t>href</a:t>
            </a:r>
            <a:endParaRPr lang="en-US" dirty="0"/>
          </a:p>
          <a:p>
            <a:r>
              <a:rPr lang="en-US" dirty="0"/>
              <a:t>Multiple tasks, scheduler</a:t>
            </a:r>
          </a:p>
          <a:p>
            <a:r>
              <a:rPr lang="en-US" dirty="0"/>
              <a:t>No isolation, have notion of task, have no notion of process</a:t>
            </a:r>
          </a:p>
          <a:p>
            <a:r>
              <a:rPr lang="en-US" dirty="0"/>
              <a:t>Kernel space, one user space</a:t>
            </a:r>
          </a:p>
          <a:p>
            <a:r>
              <a:rPr lang="en-US" dirty="0"/>
              <a:t>Kernel stack</a:t>
            </a:r>
          </a:p>
          <a:p>
            <a:r>
              <a:rPr lang="en-US" dirty="0"/>
              <a:t>Two tasks: one user space, one kernel space</a:t>
            </a:r>
          </a:p>
          <a:p>
            <a:r>
              <a:rPr lang="en-US" dirty="0"/>
              <a:t>In the specific firmware, do not contain any driver</a:t>
            </a:r>
          </a:p>
          <a:p>
            <a:r>
              <a:rPr lang="en-US" dirty="0"/>
              <a:t>Need CPU, not need any peripheral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4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885C-9904-7E45-B82E-D056F3F6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Prof.</a:t>
            </a:r>
            <a:r>
              <a:rPr lang="zh-Hans" altLang="en-US" dirty="0"/>
              <a:t> </a:t>
            </a:r>
            <a:r>
              <a:rPr lang="en-US" dirty="0"/>
              <a:t>Liu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9BCB-DF26-FE4A-A8B2-B461E90F1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to do to corrupt the kernel space ?</a:t>
            </a:r>
          </a:p>
          <a:p>
            <a:pPr lvl="1"/>
            <a:r>
              <a:rPr lang="en-US" dirty="0"/>
              <a:t>Figure out ways of exploiting the system calls (bad idea)</a:t>
            </a:r>
          </a:p>
          <a:p>
            <a:pPr lvl="1"/>
            <a:r>
              <a:rPr lang="en-US" dirty="0"/>
              <a:t>NDSS’18 does not have any higher privilege, our firmware has two privilege levels (zephyr </a:t>
            </a:r>
            <a:r>
              <a:rPr lang="en-US" dirty="0" err="1"/>
              <a:t>mpu</a:t>
            </a:r>
            <a:r>
              <a:rPr lang="en-US" dirty="0"/>
              <a:t> firmware)</a:t>
            </a:r>
          </a:p>
          <a:p>
            <a:pPr lvl="1"/>
            <a:r>
              <a:rPr lang="en-US" dirty="0"/>
              <a:t>Assume user space code is totally malicious, try ROP ?</a:t>
            </a:r>
          </a:p>
          <a:p>
            <a:pPr lvl="2"/>
            <a:r>
              <a:rPr lang="en-US" dirty="0"/>
              <a:t>Stack overflow is possible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Fuzzing goal: fuzz testing the user space interface 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How to fuzz the gate ? 49 APIs for the gate 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See code, complier code, run in </a:t>
            </a:r>
            <a:r>
              <a:rPr lang="en-US" dirty="0" err="1">
                <a:solidFill>
                  <a:srgbClr val="C00000"/>
                </a:solidFill>
              </a:rPr>
              <a:t>qemu</a:t>
            </a:r>
            <a:endParaRPr lang="en-US" dirty="0">
              <a:solidFill>
                <a:srgbClr val="C00000"/>
              </a:solidFill>
            </a:endParaRPr>
          </a:p>
          <a:p>
            <a:pPr lvl="2"/>
            <a:r>
              <a:rPr lang="en-US" dirty="0">
                <a:solidFill>
                  <a:srgbClr val="C00000"/>
                </a:solidFill>
              </a:rPr>
              <a:t>Instrument code</a:t>
            </a:r>
          </a:p>
          <a:p>
            <a:pPr lvl="2"/>
            <a:r>
              <a:rPr lang="en-US" dirty="0" err="1">
                <a:solidFill>
                  <a:srgbClr val="C00000"/>
                </a:solidFill>
              </a:rPr>
              <a:t>Qemu</a:t>
            </a:r>
            <a:r>
              <a:rPr lang="en-US" dirty="0">
                <a:solidFill>
                  <a:srgbClr val="C00000"/>
                </a:solidFill>
              </a:rPr>
              <a:t> plugin (two privileges, remember 3000 code)</a:t>
            </a:r>
          </a:p>
          <a:p>
            <a:pPr lvl="1"/>
            <a:r>
              <a:rPr lang="en-US" dirty="0"/>
              <a:t>Read file from the virtual file system, could not open file</a:t>
            </a:r>
          </a:p>
          <a:p>
            <a:pPr lvl="1"/>
            <a:r>
              <a:rPr lang="en-US" dirty="0"/>
              <a:t>Real case access file ? Need only buffer</a:t>
            </a:r>
          </a:p>
          <a:p>
            <a:pPr lvl="1"/>
            <a:r>
              <a:rPr lang="en-US" dirty="0"/>
              <a:t>Top1 microcontroller, factory, hard-coded </a:t>
            </a:r>
            <a:r>
              <a:rPr lang="en-US" dirty="0" err="1"/>
              <a:t>log.c</a:t>
            </a:r>
            <a:r>
              <a:rPr lang="en-US" dirty="0"/>
              <a:t> system, pre allocated buffer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91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9386-8939-2544-9EEA-AC00EBAD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Intel-PT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2E51E-A4EB-B446-AEE8-FC163C738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Han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endParaRPr lang="en-US" sz="1600" dirty="0">
              <a:hlinkClick r:id="rId3"/>
            </a:endParaRPr>
          </a:p>
          <a:p>
            <a:r>
              <a:rPr lang="en-US" sz="1600" dirty="0">
                <a:hlinkClick r:id="rId3"/>
              </a:rPr>
              <a:t>https://software.intel.com/en-us/blogs/2013/09/18/processor-tracing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51432-5FB0-4841-B4AC-D6358BF3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129" y="1515452"/>
            <a:ext cx="8443741" cy="41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67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DA3E-C16A-B64B-B8C8-EE32A8F2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of Appling </a:t>
            </a:r>
            <a:r>
              <a:rPr lang="en-US" dirty="0" err="1"/>
              <a:t>kAFL</a:t>
            </a:r>
            <a:r>
              <a:rPr lang="en-US" dirty="0"/>
              <a:t> to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6E96-5FF4-C04D-9A30-BC33224BB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9511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to write the agent for different firmware ?</a:t>
            </a:r>
          </a:p>
          <a:p>
            <a:pPr lvl="1"/>
            <a:r>
              <a:rPr lang="en-US" dirty="0"/>
              <a:t>Unknown interface (base interrupt interface ? )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Prof.Liu</a:t>
            </a:r>
            <a:r>
              <a:rPr lang="en-US" dirty="0">
                <a:solidFill>
                  <a:srgbClr val="C00000"/>
                </a:solidFill>
              </a:rPr>
              <a:t> : No, fuzzing the gate , based on the 49 APIs for the gate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to handle silent memory corruption ?</a:t>
            </a:r>
          </a:p>
          <a:p>
            <a:pPr lvl="1"/>
            <a:r>
              <a:rPr lang="en-US" dirty="0"/>
              <a:t>Lack of MMU (fault exception signals)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Try a specific  firmware with MPU</a:t>
            </a:r>
          </a:p>
          <a:p>
            <a:pPr lvl="1"/>
            <a:endParaRPr lang="en-US" dirty="0"/>
          </a:p>
          <a:p>
            <a:r>
              <a:rPr lang="en-US" dirty="0"/>
              <a:t>What’s the influence of non-x86 architecture of firmware ?</a:t>
            </a:r>
          </a:p>
          <a:p>
            <a:pPr lvl="1"/>
            <a:r>
              <a:rPr lang="en-US" dirty="0" err="1"/>
              <a:t>Qemu</a:t>
            </a:r>
            <a:r>
              <a:rPr lang="en-US" dirty="0"/>
              <a:t> emulator (running firmware, specific supported firmware)</a:t>
            </a:r>
          </a:p>
          <a:p>
            <a:pPr lvl="1"/>
            <a:r>
              <a:rPr lang="en-US" dirty="0" err="1"/>
              <a:t>Hypercall</a:t>
            </a:r>
            <a:r>
              <a:rPr lang="en-US" dirty="0"/>
              <a:t> still work (Yes)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KVM(only support emulating x86 on x86 host)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Intel-PT (can not track non-x86 traces, need translation and filtering)</a:t>
            </a:r>
          </a:p>
          <a:p>
            <a:pPr lvl="1"/>
            <a:r>
              <a:rPr lang="en-US" b="1" dirty="0"/>
              <a:t>Question: effective way to collect feedback ?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0CDED03-37CF-5544-BC2C-BB5EE734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460" y="1583438"/>
            <a:ext cx="3300161" cy="226312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4EECEEE-693B-5542-B43A-F861274FF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317" y="4001294"/>
            <a:ext cx="3558683" cy="226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7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1F24-3B35-774E-9BFC-534A8C09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dynamic analysis for ARM firmware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4CB01-2EE3-5641-AF32-2A4AB2A44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  S2E </a:t>
            </a:r>
          </a:p>
          <a:p>
            <a:pPr lvl="1"/>
            <a:r>
              <a:rPr lang="en-US" dirty="0"/>
              <a:t>S²E runs unmodified x86, x86-64, or ARM software stacks, including programs, libraries, the kernel, and drivers.</a:t>
            </a:r>
          </a:p>
          <a:p>
            <a:pPr lvl="1"/>
            <a:r>
              <a:rPr lang="en-US" dirty="0">
                <a:hlinkClick r:id="rId3"/>
              </a:rPr>
              <a:t>http://s2e.systems/docs/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Angr</a:t>
            </a:r>
            <a:endParaRPr lang="en-US" dirty="0"/>
          </a:p>
          <a:p>
            <a:pPr lvl="1"/>
            <a:r>
              <a:rPr lang="en-US" dirty="0"/>
              <a:t>Python framework for analyzing binaries, including a symbolic execution tools</a:t>
            </a:r>
          </a:p>
          <a:p>
            <a:pPr lvl="1"/>
            <a:r>
              <a:rPr lang="en-US" dirty="0">
                <a:hlinkClick r:id="rId4"/>
              </a:rPr>
              <a:t>http://angr.io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Avata2 (based on S2E)</a:t>
            </a:r>
          </a:p>
          <a:p>
            <a:pPr lvl="1"/>
            <a:r>
              <a:rPr lang="en-US" dirty="0"/>
              <a:t>Target orchestration framework with focus on dynamic analysis of embedded devices' firmware</a:t>
            </a:r>
          </a:p>
          <a:p>
            <a:pPr lvl="1"/>
            <a:r>
              <a:rPr lang="en-US" dirty="0">
                <a:hlinkClick r:id="rId5"/>
              </a:rPr>
              <a:t>https://github.com/avatartwo/avatar2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Analyze Peripheral Interrupts for ARM embedded system </a:t>
            </a:r>
          </a:p>
          <a:p>
            <a:pPr lvl="1"/>
            <a:r>
              <a:rPr lang="en-US" dirty="0">
                <a:hlinkClick r:id="rId6"/>
              </a:rPr>
              <a:t>https://github.com/H4oK3/interrupt_analysis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600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08C2-AD9C-6F47-BAC1-07E8C37D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Angr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4B272-4178-2742-984B-E80517CE8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47" y="1373211"/>
            <a:ext cx="9189798" cy="5304680"/>
          </a:xfrm>
        </p:spPr>
      </p:pic>
    </p:spTree>
    <p:extLst>
      <p:ext uri="{BB962C8B-B14F-4D97-AF65-F5344CB8AC3E}">
        <p14:creationId xmlns:p14="http://schemas.microsoft.com/office/powerpoint/2010/main" val="35811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341D-AF04-F943-B6EF-8F4EBBC9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135D3-62A1-0740-A277-083C7FF01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Mpu</a:t>
            </a:r>
            <a:r>
              <a:rPr lang="en-US" dirty="0"/>
              <a:t> code, complier, run in </a:t>
            </a:r>
            <a:r>
              <a:rPr lang="en-US" dirty="0" err="1"/>
              <a:t>qemu</a:t>
            </a:r>
            <a:endParaRPr lang="en-US" dirty="0"/>
          </a:p>
          <a:p>
            <a:r>
              <a:rPr lang="en-US" dirty="0"/>
              <a:t>Remember the 3000 code of </a:t>
            </a:r>
            <a:r>
              <a:rPr lang="en-US" dirty="0" err="1"/>
              <a:t>mpu</a:t>
            </a:r>
            <a:r>
              <a:rPr lang="en-US" dirty="0"/>
              <a:t> kernel</a:t>
            </a:r>
          </a:p>
          <a:p>
            <a:r>
              <a:rPr lang="en-US" dirty="0"/>
              <a:t>Instrument the firmware code, add plugin of </a:t>
            </a:r>
            <a:r>
              <a:rPr lang="en-US" dirty="0" err="1"/>
              <a:t>qemu</a:t>
            </a:r>
            <a:r>
              <a:rPr lang="en-US" dirty="0"/>
              <a:t>, and re-complier it and run it </a:t>
            </a:r>
          </a:p>
          <a:p>
            <a:r>
              <a:rPr lang="en-US" dirty="0"/>
              <a:t>Write an agent based on 49 APIs for gate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Additionally:</a:t>
            </a:r>
          </a:p>
          <a:p>
            <a:pPr lvl="1"/>
            <a:r>
              <a:rPr lang="en-US" dirty="0" err="1"/>
              <a:t>Angr</a:t>
            </a:r>
            <a:r>
              <a:rPr lang="en-US" dirty="0"/>
              <a:t>: symbolic execution a specific firmware</a:t>
            </a:r>
          </a:p>
          <a:p>
            <a:pPr lvl="1"/>
            <a:r>
              <a:rPr lang="en-US" dirty="0"/>
              <a:t>Avata2: fuzzing a firmware kernel using interrupt agent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BBB76AF-6F83-344E-AE62-D4E39C79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657" y="90488"/>
            <a:ext cx="3278025" cy="2084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3F91CD-4C0E-A346-87D2-33133698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104" y="4479738"/>
            <a:ext cx="3696896" cy="18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4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7DCB-6458-D747-B46E-EB5B51E3B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Firmware Kernel Fuzzing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7480D-E41F-5348-9DC5-DBEDD91D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Lingyun Situ</a:t>
            </a:r>
          </a:p>
          <a:p>
            <a:r>
              <a:rPr lang="en-US" altLang="zh-Hans" dirty="0"/>
              <a:t>2018-04-20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7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6339-C720-1345-96D2-0AF02A83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fuzzing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ABD8C-3B1D-394B-A9A4-97A5C8869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code has more non-determinism</a:t>
            </a:r>
          </a:p>
          <a:p>
            <a:pPr lvl="1"/>
            <a:r>
              <a:rPr lang="en-US" dirty="0" err="1"/>
              <a:t>Statefulness</a:t>
            </a:r>
            <a:r>
              <a:rPr lang="en-US" dirty="0"/>
              <a:t>, multiple kernel threads, interrupt, .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 equivalent interface to interact with kernel</a:t>
            </a:r>
          </a:p>
          <a:p>
            <a:pPr lvl="1"/>
            <a:r>
              <a:rPr lang="en-US" dirty="0"/>
              <a:t>Like </a:t>
            </a:r>
            <a:r>
              <a:rPr lang="en-US" dirty="0" err="1"/>
              <a:t>cmd</a:t>
            </a:r>
            <a:r>
              <a:rPr lang="en-US" dirty="0"/>
              <a:t>, </a:t>
            </a:r>
            <a:r>
              <a:rPr lang="en-US" dirty="0" err="1"/>
              <a:t>stdin</a:t>
            </a:r>
            <a:r>
              <a:rPr lang="en-US" dirty="0"/>
              <a:t>, .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Many relevant drivers and components are closed source.</a:t>
            </a:r>
          </a:p>
          <a:p>
            <a:endParaRPr lang="en-US" dirty="0"/>
          </a:p>
          <a:p>
            <a:r>
              <a:rPr lang="en-US" dirty="0"/>
              <a:t>Hard to be instrumented without significant 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1884773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5E93-0857-534B-B343-B5F0617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F6E7-D405-2F4A-807C-5C62269D0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Zephyr </a:t>
            </a:r>
          </a:p>
          <a:p>
            <a:r>
              <a:rPr lang="en-US" dirty="0"/>
              <a:t>Code and APIs</a:t>
            </a:r>
          </a:p>
          <a:p>
            <a:r>
              <a:rPr lang="en-US" dirty="0"/>
              <a:t>Sample application calling specific APIs</a:t>
            </a:r>
          </a:p>
          <a:p>
            <a:r>
              <a:rPr lang="en-US" dirty="0"/>
              <a:t>Interfaces</a:t>
            </a:r>
            <a:r>
              <a:rPr lang="zh-Hans" altLang="en-US" dirty="0"/>
              <a:t> </a:t>
            </a:r>
            <a:r>
              <a:rPr lang="en-US" altLang="zh-Hans" dirty="0"/>
              <a:t>for sample </a:t>
            </a:r>
            <a:r>
              <a:rPr lang="en-US" dirty="0"/>
              <a:t>application</a:t>
            </a:r>
          </a:p>
          <a:p>
            <a:pPr lvl="1"/>
            <a:r>
              <a:rPr lang="en-US" dirty="0"/>
              <a:t>Console</a:t>
            </a:r>
          </a:p>
          <a:p>
            <a:pPr lvl="1"/>
            <a:r>
              <a:rPr lang="en-US" dirty="0" err="1"/>
              <a:t>argv</a:t>
            </a:r>
            <a:endParaRPr lang="en-US" dirty="0"/>
          </a:p>
          <a:p>
            <a:pPr lvl="1"/>
            <a:r>
              <a:rPr lang="en-US" dirty="0"/>
              <a:t>Network</a:t>
            </a:r>
          </a:p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272651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FB9A-912D-DB47-961E-CB308DE8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Zephyr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DC76-6DE1-2F4C-AC62-D4E31684E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Zephyr OS is based on a small-footprint kernel designed and use on resource-constrained systems. Its kernel support: ARM Cortex-M, Intel x86, ARC, NIOS II, etc.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Single address-space, application and kernel code execute in shared address space.</a:t>
            </a:r>
          </a:p>
          <a:p>
            <a:pPr lvl="1"/>
            <a:r>
              <a:rPr lang="en-US" dirty="0"/>
              <a:t>Cross architecture, support various boards with different CPU architectures</a:t>
            </a:r>
          </a:p>
          <a:p>
            <a:pPr lvl="1"/>
            <a:r>
              <a:rPr lang="en-US" dirty="0"/>
              <a:t>Memory Protection, configurable architecture-specific stack-overflow protection, permission tracking, thread isolation on x86, arc,  and arm</a:t>
            </a:r>
          </a:p>
          <a:p>
            <a:pPr lvl="1"/>
            <a:r>
              <a:rPr lang="en-US" dirty="0"/>
              <a:t>Native networking stack, LwM2M, Bluetooth</a:t>
            </a:r>
          </a:p>
          <a:p>
            <a:pPr lvl="1"/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https://github.com/zephyrproject-rtos/zephyr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83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08B2-595F-9544-AF8A-3F5292C2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Zephyr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49A4B-A05A-5E4E-BD8D-7A8D1DA84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382" y="1297643"/>
            <a:ext cx="5807236" cy="5431769"/>
          </a:xfrm>
        </p:spPr>
      </p:pic>
    </p:spTree>
    <p:extLst>
      <p:ext uri="{BB962C8B-B14F-4D97-AF65-F5344CB8AC3E}">
        <p14:creationId xmlns:p14="http://schemas.microsoft.com/office/powerpoint/2010/main" val="3614888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B9F2-2361-674E-A0EA-9CEFDBB7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Zephyr Source Tree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06A6-0B00-8F40-BDC8-C8053A3A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118"/>
            <a:ext cx="10515600" cy="4984131"/>
          </a:xfrm>
        </p:spPr>
        <p:txBody>
          <a:bodyPr>
            <a:noAutofit/>
          </a:bodyPr>
          <a:lstStyle/>
          <a:p>
            <a:r>
              <a:rPr lang="en-US" sz="1800" b="1" dirty="0">
                <a:effectLst/>
              </a:rPr>
              <a:t>Arch: </a:t>
            </a:r>
            <a:r>
              <a:rPr lang="en-US" sz="1800" dirty="0">
                <a:effectLst/>
              </a:rPr>
              <a:t>Architecture-specific kernel and system-on-chip (SoC) code. </a:t>
            </a:r>
          </a:p>
          <a:p>
            <a:r>
              <a:rPr lang="en-US" sz="1800" b="1" dirty="0">
                <a:effectLst/>
              </a:rPr>
              <a:t>Boards: </a:t>
            </a:r>
            <a:r>
              <a:rPr lang="en-US" sz="1800" dirty="0"/>
              <a:t>Board related code</a:t>
            </a:r>
          </a:p>
          <a:p>
            <a:r>
              <a:rPr lang="en-US" sz="1800" b="1" dirty="0">
                <a:effectLst/>
              </a:rPr>
              <a:t>Drivers :</a:t>
            </a:r>
            <a:r>
              <a:rPr lang="en-US" sz="1800" dirty="0">
                <a:effectLst/>
              </a:rPr>
              <a:t> </a:t>
            </a:r>
            <a:r>
              <a:rPr lang="en-US" sz="1800" dirty="0"/>
              <a:t>Device driver code.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b="1" dirty="0">
                <a:effectLst/>
              </a:rPr>
              <a:t>Ext: </a:t>
            </a:r>
            <a:r>
              <a:rPr lang="en-US" sz="1800" dirty="0"/>
              <a:t>Externally created code that has been integrated into Zephyr from other sources</a:t>
            </a:r>
          </a:p>
          <a:p>
            <a:r>
              <a:rPr lang="en-US" sz="1800" b="1" dirty="0">
                <a:effectLst/>
              </a:rPr>
              <a:t>Include:</a:t>
            </a:r>
            <a:r>
              <a:rPr lang="en-US" sz="1800" dirty="0">
                <a:effectLst/>
              </a:rPr>
              <a:t> </a:t>
            </a:r>
            <a:r>
              <a:rPr lang="en-US" sz="1800" dirty="0"/>
              <a:t>Include files for all public APIs, except those defined under </a:t>
            </a:r>
            <a:r>
              <a:rPr lang="en-US" sz="1800" dirty="0">
                <a:effectLst/>
              </a:rPr>
              <a:t>lib</a:t>
            </a:r>
            <a:endParaRPr lang="en-US" sz="1800" dirty="0"/>
          </a:p>
          <a:p>
            <a:r>
              <a:rPr lang="en-US" sz="1800" b="1" dirty="0">
                <a:effectLst/>
              </a:rPr>
              <a:t>Kernel: </a:t>
            </a:r>
            <a:r>
              <a:rPr lang="en-US" sz="1800" dirty="0"/>
              <a:t>Architecture-independent kernel code.</a:t>
            </a:r>
          </a:p>
          <a:p>
            <a:r>
              <a:rPr lang="en-US" sz="1800" b="1" dirty="0">
                <a:effectLst/>
              </a:rPr>
              <a:t>Lib: </a:t>
            </a:r>
            <a:r>
              <a:rPr lang="en-US" sz="1800" dirty="0"/>
              <a:t>Library code, including the minimal standard C library.</a:t>
            </a:r>
            <a:endParaRPr lang="en-US" sz="1800" dirty="0">
              <a:effectLst/>
            </a:endParaRPr>
          </a:p>
          <a:p>
            <a:r>
              <a:rPr lang="en-US" sz="1800" b="1" dirty="0" err="1">
                <a:effectLst/>
              </a:rPr>
              <a:t>Misc</a:t>
            </a:r>
            <a:r>
              <a:rPr lang="en-US" sz="1800" b="1" dirty="0"/>
              <a:t>: </a:t>
            </a:r>
            <a:r>
              <a:rPr lang="en-US" sz="1800" dirty="0"/>
              <a:t>Miscellaneous code that doesn’t belong to any of the other top-level directories.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b="1" dirty="0">
                <a:effectLst/>
              </a:rPr>
              <a:t>Samples: </a:t>
            </a:r>
            <a:r>
              <a:rPr lang="en-US" sz="1800" dirty="0"/>
              <a:t>Sample applications that demonstrate the use of Zephyr features.</a:t>
            </a:r>
          </a:p>
          <a:p>
            <a:r>
              <a:rPr lang="en-US" sz="1800" b="1" dirty="0" err="1">
                <a:effectLst/>
              </a:rPr>
              <a:t>Subsys</a:t>
            </a:r>
            <a:r>
              <a:rPr lang="en-US" sz="1800" b="1" dirty="0"/>
              <a:t>: </a:t>
            </a:r>
            <a:r>
              <a:rPr lang="en-US" sz="1800" dirty="0">
                <a:effectLst/>
              </a:rPr>
              <a:t>Subsystems of Zephyr, including: USB device stack code. Networking code, including the Bluetooth stack and networking stacks. File system code. Bluetooth host and controller</a:t>
            </a:r>
          </a:p>
          <a:p>
            <a:r>
              <a:rPr lang="en-US" sz="1800" b="1" dirty="0">
                <a:effectLst/>
              </a:rPr>
              <a:t>Tests: </a:t>
            </a:r>
            <a:r>
              <a:rPr lang="en-US" sz="1800" dirty="0"/>
              <a:t>Test code and benchmarks for Zephyr features</a:t>
            </a:r>
          </a:p>
        </p:txBody>
      </p:sp>
    </p:spTree>
    <p:extLst>
      <p:ext uri="{BB962C8B-B14F-4D97-AF65-F5344CB8AC3E}">
        <p14:creationId xmlns:p14="http://schemas.microsoft.com/office/powerpoint/2010/main" val="1179695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4708-6A51-FC4C-8FBF-47D72FB0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D784-1285-434B-8C86-1A21E0C31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3E0C8-6F88-3347-BA02-0D8441301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6" y="1825625"/>
            <a:ext cx="3078986" cy="3524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02526-B055-8041-B22E-8AC61125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025" y="1253428"/>
            <a:ext cx="2385323" cy="4677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B619B-1AE7-854E-BCB3-EC5FF706C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348" y="1253428"/>
            <a:ext cx="2628117" cy="3638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BB8B43-DEAE-1847-BEA1-BB8F6D84F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710" y="1253428"/>
            <a:ext cx="3583053" cy="28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47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5860-A7B5-D34C-9B37-C9F55156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6C7CA-7AA6-DB4B-9F3B-4B788876F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646" y="1377538"/>
            <a:ext cx="7567424" cy="5354310"/>
          </a:xfrm>
        </p:spPr>
      </p:pic>
    </p:spTree>
    <p:extLst>
      <p:ext uri="{BB962C8B-B14F-4D97-AF65-F5344CB8AC3E}">
        <p14:creationId xmlns:p14="http://schemas.microsoft.com/office/powerpoint/2010/main" val="3708663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C53D-FD9E-EA4D-BDD5-C61D305C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  <a:r>
              <a:rPr lang="zh-Hans" altLang="en-US" dirty="0"/>
              <a:t> </a:t>
            </a:r>
            <a:r>
              <a:rPr lang="en-US" altLang="zh-Hans" dirty="0"/>
              <a:t>for sample </a:t>
            </a:r>
            <a:r>
              <a:rPr lang="en-US" dirty="0"/>
              <a:t>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BE283-CD9E-F047-B0C3-198B8C251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19325"/>
            <a:ext cx="3895124" cy="416718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4267814-9F93-1B40-961E-2F886C02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605" y="2219324"/>
            <a:ext cx="3370108" cy="416718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140E63B-3D66-D94D-BE66-36660CCB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95" y="2731294"/>
            <a:ext cx="4637476" cy="2955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45667-7796-ED49-B623-A5A65F2CB49B}"/>
              </a:ext>
            </a:extLst>
          </p:cNvPr>
          <p:cNvSpPr txBox="1"/>
          <p:nvPr/>
        </p:nvSpPr>
        <p:spPr>
          <a:xfrm>
            <a:off x="838200" y="6429373"/>
            <a:ext cx="238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Network(</a:t>
            </a:r>
            <a:r>
              <a:rPr lang="en-US" dirty="0" err="1"/>
              <a:t>tcp</a:t>
            </a:r>
            <a:r>
              <a:rPr lang="en-US" dirty="0"/>
              <a:t>/</a:t>
            </a:r>
            <a:r>
              <a:rPr lang="en-US" dirty="0" err="1"/>
              <a:t>udp</a:t>
            </a:r>
            <a:r>
              <a:rPr lang="en-US" dirty="0"/>
              <a:t>, http)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F09D27-3620-A249-807A-B05F40916192}"/>
              </a:ext>
            </a:extLst>
          </p:cNvPr>
          <p:cNvSpPr txBox="1"/>
          <p:nvPr/>
        </p:nvSpPr>
        <p:spPr>
          <a:xfrm>
            <a:off x="5191906" y="6386511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77C62-EC5C-294A-AA2D-F6D1D75940E6}"/>
              </a:ext>
            </a:extLst>
          </p:cNvPr>
          <p:cNvSpPr txBox="1"/>
          <p:nvPr/>
        </p:nvSpPr>
        <p:spPr>
          <a:xfrm>
            <a:off x="9374547" y="6357699"/>
            <a:ext cx="10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</a:t>
            </a:r>
          </a:p>
        </p:txBody>
      </p:sp>
    </p:spTree>
    <p:extLst>
      <p:ext uri="{BB962C8B-B14F-4D97-AF65-F5344CB8AC3E}">
        <p14:creationId xmlns:p14="http://schemas.microsoft.com/office/powerpoint/2010/main" val="2749745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00B9-EED4-5D47-97B9-052124D6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DB9AA-3D59-C740-B71B-3284749A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Question: signals indicate kernel vulnerabilities.</a:t>
            </a:r>
          </a:p>
          <a:p>
            <a:pPr lvl="1"/>
            <a:r>
              <a:rPr lang="en-US" dirty="0"/>
              <a:t>No response from network interface any more.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Prof.Liu</a:t>
            </a:r>
            <a:r>
              <a:rPr lang="en-US" dirty="0">
                <a:solidFill>
                  <a:srgbClr val="FF0000"/>
                </a:solidFill>
              </a:rPr>
              <a:t>: No, not via network)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qemu</a:t>
            </a:r>
            <a:r>
              <a:rPr lang="en-US" dirty="0"/>
              <a:t> log any more. (</a:t>
            </a:r>
            <a:r>
              <a:rPr lang="en-US" dirty="0">
                <a:solidFill>
                  <a:srgbClr val="FF0000"/>
                </a:solidFill>
              </a:rPr>
              <a:t>Prof. Liu: writing a </a:t>
            </a:r>
            <a:r>
              <a:rPr lang="en-US" dirty="0" err="1">
                <a:solidFill>
                  <a:srgbClr val="FF0000"/>
                </a:solidFill>
              </a:rPr>
              <a:t>qemu</a:t>
            </a:r>
            <a:r>
              <a:rPr lang="en-US" dirty="0">
                <a:solidFill>
                  <a:srgbClr val="FF0000"/>
                </a:solidFill>
              </a:rPr>
              <a:t> plugin as observer.)</a:t>
            </a:r>
            <a:endParaRPr lang="en-US" dirty="0"/>
          </a:p>
          <a:p>
            <a:r>
              <a:rPr lang="en-US" dirty="0"/>
              <a:t>Applications call various APIs.</a:t>
            </a:r>
          </a:p>
          <a:p>
            <a:pPr lvl="1"/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Prof.Liu</a:t>
            </a:r>
            <a:r>
              <a:rPr lang="en-US" dirty="0">
                <a:solidFill>
                  <a:srgbClr val="FF0000"/>
                </a:solidFill>
              </a:rPr>
              <a:t>: first regard each API as independent</a:t>
            </a:r>
            <a:r>
              <a:rPr lang="en-US" dirty="0"/>
              <a:t>)</a:t>
            </a:r>
          </a:p>
          <a:p>
            <a:r>
              <a:rPr lang="en-US" dirty="0" err="1"/>
              <a:t>Fuzzer</a:t>
            </a:r>
            <a:r>
              <a:rPr lang="en-US" dirty="0"/>
              <a:t>, sending data to application outside of the </a:t>
            </a:r>
            <a:r>
              <a:rPr lang="en-US" dirty="0" err="1"/>
              <a:t>qemu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Prof. Liu: not from outside, writing application as a </a:t>
            </a:r>
            <a:r>
              <a:rPr lang="en-US" dirty="0" err="1">
                <a:solidFill>
                  <a:srgbClr val="FF0000"/>
                </a:solidFill>
              </a:rPr>
              <a:t>fuzzer</a:t>
            </a:r>
            <a:r>
              <a:rPr lang="en-US" dirty="0">
                <a:solidFill>
                  <a:srgbClr val="FF0000"/>
                </a:solidFill>
              </a:rPr>
              <a:t> in </a:t>
            </a:r>
            <a:r>
              <a:rPr lang="en-US" dirty="0" err="1">
                <a:solidFill>
                  <a:srgbClr val="FF0000"/>
                </a:solidFill>
              </a:rPr>
              <a:t>qemu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Prof.Liu</a:t>
            </a:r>
            <a:r>
              <a:rPr lang="en-US" dirty="0">
                <a:solidFill>
                  <a:srgbClr val="FF0000"/>
                </a:solidFill>
              </a:rPr>
              <a:t>: focus on becoming real expert in some new areas/aspects.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96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C418-C035-3F4C-81A4-6226C53D4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Firmware Kernel Fuzzing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AD760-8706-3644-B528-F21ABE288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Lingyun Situ</a:t>
            </a:r>
          </a:p>
          <a:p>
            <a:r>
              <a:rPr lang="en-US" dirty="0"/>
              <a:t>2018-04-2</a:t>
            </a:r>
            <a:r>
              <a:rPr lang="en-US" altLang="zh-Hans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2591B-3087-814F-A65E-44198BC6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9F01-2FB1-7F48-97E5-00E013600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 architecture</a:t>
            </a:r>
          </a:p>
          <a:p>
            <a:r>
              <a:rPr lang="en-US" dirty="0" err="1"/>
              <a:t>Fuzzer</a:t>
            </a:r>
            <a:r>
              <a:rPr lang="en-US" dirty="0"/>
              <a:t> </a:t>
            </a:r>
          </a:p>
          <a:p>
            <a:r>
              <a:rPr lang="en-US" dirty="0"/>
              <a:t>Application</a:t>
            </a:r>
            <a:r>
              <a:rPr lang="zh-Hans" altLang="en-US" dirty="0"/>
              <a:t> </a:t>
            </a:r>
            <a:r>
              <a:rPr lang="en-US" altLang="zh-Hans" dirty="0"/>
              <a:t>(call kernel APIs)</a:t>
            </a:r>
          </a:p>
          <a:p>
            <a:r>
              <a:rPr lang="en-US" dirty="0"/>
              <a:t>Observer</a:t>
            </a:r>
          </a:p>
          <a:p>
            <a:pPr lvl="1"/>
            <a:r>
              <a:rPr lang="en-US" dirty="0" err="1"/>
              <a:t>Qemu</a:t>
            </a:r>
            <a:r>
              <a:rPr lang="en-US" dirty="0"/>
              <a:t> plugin</a:t>
            </a:r>
          </a:p>
          <a:p>
            <a:pPr lvl="1"/>
            <a:r>
              <a:rPr lang="en-US" dirty="0" err="1"/>
              <a:t>Qemu</a:t>
            </a:r>
            <a:r>
              <a:rPr lang="en-US" dirty="0"/>
              <a:t> tracing feature</a:t>
            </a:r>
          </a:p>
          <a:p>
            <a:r>
              <a:rPr lang="en-US" dirty="0"/>
              <a:t>Trace-Analyzer</a:t>
            </a:r>
          </a:p>
          <a:p>
            <a:r>
              <a:rPr lang="en-US" dirty="0"/>
              <a:t>Feedback</a:t>
            </a:r>
          </a:p>
          <a:p>
            <a:r>
              <a:rPr lang="en-US" dirty="0"/>
              <a:t>TODO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6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6339-C720-1345-96D2-0AF02A83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kernel fuzzing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29A3D50-D0FE-2C42-BD0C-6CFF2288049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2087421"/>
                  </p:ext>
                </p:extLst>
              </p:nvPr>
            </p:nvGraphicFramePr>
            <p:xfrm>
              <a:off x="660565" y="1908753"/>
              <a:ext cx="10929752" cy="34798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4588">
                      <a:extLst>
                        <a:ext uri="{9D8B030D-6E8A-4147-A177-3AD203B41FA5}">
                          <a16:colId xmlns:a16="http://schemas.microsoft.com/office/drawing/2014/main" val="857625090"/>
                        </a:ext>
                      </a:extLst>
                    </a:gridCol>
                    <a:gridCol w="567440">
                      <a:extLst>
                        <a:ext uri="{9D8B030D-6E8A-4147-A177-3AD203B41FA5}">
                          <a16:colId xmlns:a16="http://schemas.microsoft.com/office/drawing/2014/main" val="805838286"/>
                        </a:ext>
                      </a:extLst>
                    </a:gridCol>
                    <a:gridCol w="1710046">
                      <a:extLst>
                        <a:ext uri="{9D8B030D-6E8A-4147-A177-3AD203B41FA5}">
                          <a16:colId xmlns:a16="http://schemas.microsoft.com/office/drawing/2014/main" val="262949882"/>
                        </a:ext>
                      </a:extLst>
                    </a:gridCol>
                    <a:gridCol w="2018805">
                      <a:extLst>
                        <a:ext uri="{9D8B030D-6E8A-4147-A177-3AD203B41FA5}">
                          <a16:colId xmlns:a16="http://schemas.microsoft.com/office/drawing/2014/main" val="2370208269"/>
                        </a:ext>
                      </a:extLst>
                    </a:gridCol>
                    <a:gridCol w="3042681">
                      <a:extLst>
                        <a:ext uri="{9D8B030D-6E8A-4147-A177-3AD203B41FA5}">
                          <a16:colId xmlns:a16="http://schemas.microsoft.com/office/drawing/2014/main" val="724548646"/>
                        </a:ext>
                      </a:extLst>
                    </a:gridCol>
                    <a:gridCol w="1446192">
                      <a:extLst>
                        <a:ext uri="{9D8B030D-6E8A-4147-A177-3AD203B41FA5}">
                          <a16:colId xmlns:a16="http://schemas.microsoft.com/office/drawing/2014/main" val="21998740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Fuzzer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Crash Tolerance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Binary Only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3878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linkClick r:id="rId2"/>
                            </a:rPr>
                            <a:t>TriforceAFL</a:t>
                          </a:r>
                          <a:endParaRPr lang="en-US" dirty="0"/>
                        </a:p>
                        <a:p>
                          <a:r>
                            <a:rPr lang="en-US" sz="1000" dirty="0"/>
                            <a:t>2016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x86(</a:t>
                          </a:r>
                          <a:r>
                            <a:rPr lang="en-US" dirty="0" err="1"/>
                            <a:t>unix</a:t>
                          </a:r>
                          <a:r>
                            <a:rPr lang="en-US" dirty="0"/>
                            <a:t>-like system)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80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hlinkClick r:id="rId3"/>
                            </a:rPr>
                            <a:t>Syzkaller</a:t>
                          </a:r>
                          <a:endParaRPr lang="en-US" dirty="0"/>
                        </a:p>
                        <a:p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Google’2017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Linux </a:t>
                          </a:r>
                          <a:r>
                            <a:rPr lang="en-US" dirty="0" err="1"/>
                            <a:t>syscall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4527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linkClick r:id="rId4"/>
                            </a:rPr>
                            <a:t>IMF</a:t>
                          </a:r>
                          <a:endParaRPr lang="en-US" dirty="0"/>
                        </a:p>
                        <a:p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[ccs’2017]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360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hlinkClick r:id="rId5"/>
                            </a:rPr>
                            <a:t>Talos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[blackhat’2017]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windows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10871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hlinkClick r:id="rId6"/>
                            </a:rPr>
                            <a:t>kAFL</a:t>
                          </a:r>
                          <a:endParaRPr lang="en-US" dirty="0"/>
                        </a:p>
                        <a:p>
                          <a:pPr marL="0" algn="l" defTabSz="914400" rtl="0" eaLnBrk="1" latinLnBrk="0" hangingPunct="1"/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[ccs’2017]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x86-64(windows,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linux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mac)</a:t>
                          </a:r>
                        </a:p>
                        <a:p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Filesystem-</a:t>
                          </a:r>
                          <a:r>
                            <a:rPr lang="en-US" sz="10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img</a:t>
                          </a:r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4008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linkClick r:id="rId7"/>
                            </a:rPr>
                            <a:t>Corrupt is not crash</a:t>
                          </a:r>
                          <a:endParaRPr lang="en-US" dirty="0"/>
                        </a:p>
                        <a:p>
                          <a:pPr marL="0" algn="l" defTabSz="914400" rtl="0" eaLnBrk="1" latinLnBrk="0" hangingPunct="1"/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[ndss’2018]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Firmware of embedded sys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10825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29A3D50-D0FE-2C42-BD0C-6CFF2288049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2087421"/>
                  </p:ext>
                </p:extLst>
              </p:nvPr>
            </p:nvGraphicFramePr>
            <p:xfrm>
              <a:off x="660565" y="1908753"/>
              <a:ext cx="10929752" cy="34798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4588">
                      <a:extLst>
                        <a:ext uri="{9D8B030D-6E8A-4147-A177-3AD203B41FA5}">
                          <a16:colId xmlns:a16="http://schemas.microsoft.com/office/drawing/2014/main" val="857625090"/>
                        </a:ext>
                      </a:extLst>
                    </a:gridCol>
                    <a:gridCol w="567440">
                      <a:extLst>
                        <a:ext uri="{9D8B030D-6E8A-4147-A177-3AD203B41FA5}">
                          <a16:colId xmlns:a16="http://schemas.microsoft.com/office/drawing/2014/main" val="805838286"/>
                        </a:ext>
                      </a:extLst>
                    </a:gridCol>
                    <a:gridCol w="1710046">
                      <a:extLst>
                        <a:ext uri="{9D8B030D-6E8A-4147-A177-3AD203B41FA5}">
                          <a16:colId xmlns:a16="http://schemas.microsoft.com/office/drawing/2014/main" val="262949882"/>
                        </a:ext>
                      </a:extLst>
                    </a:gridCol>
                    <a:gridCol w="2018805">
                      <a:extLst>
                        <a:ext uri="{9D8B030D-6E8A-4147-A177-3AD203B41FA5}">
                          <a16:colId xmlns:a16="http://schemas.microsoft.com/office/drawing/2014/main" val="2370208269"/>
                        </a:ext>
                      </a:extLst>
                    </a:gridCol>
                    <a:gridCol w="3042681">
                      <a:extLst>
                        <a:ext uri="{9D8B030D-6E8A-4147-A177-3AD203B41FA5}">
                          <a16:colId xmlns:a16="http://schemas.microsoft.com/office/drawing/2014/main" val="724548646"/>
                        </a:ext>
                      </a:extLst>
                    </a:gridCol>
                    <a:gridCol w="1446192">
                      <a:extLst>
                        <a:ext uri="{9D8B030D-6E8A-4147-A177-3AD203B41FA5}">
                          <a16:colId xmlns:a16="http://schemas.microsoft.com/office/drawing/2014/main" val="21998740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Fuzzer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Crash Tolerance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Binary Only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387865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linkClick r:id="rId8"/>
                            </a:rPr>
                            <a:t>TriforceAFL</a:t>
                          </a:r>
                          <a:endParaRPr lang="en-US" dirty="0"/>
                        </a:p>
                        <a:p>
                          <a:r>
                            <a:rPr lang="en-US" sz="1000" dirty="0"/>
                            <a:t>2016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77778" t="-75610" r="-1440000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60448" t="-75610" r="-383582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19497" t="-75610" r="-223270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x86(</a:t>
                          </a:r>
                          <a:r>
                            <a:rPr lang="en-US" dirty="0" err="1"/>
                            <a:t>unix</a:t>
                          </a:r>
                          <a:r>
                            <a:rPr lang="en-US" dirty="0"/>
                            <a:t>-like system)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56140" t="-75610" r="-877" b="-5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8022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hlinkClick r:id="rId10"/>
                            </a:rPr>
                            <a:t>Syzkaller</a:t>
                          </a:r>
                          <a:endParaRPr lang="en-US" dirty="0"/>
                        </a:p>
                        <a:p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Google’2017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77778" t="-175610" r="-1440000" b="-4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60448" t="-175610" r="-383582" b="-4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19497" t="-175610" r="-223270" b="-4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Linux </a:t>
                          </a:r>
                          <a:r>
                            <a:rPr lang="en-US" dirty="0" err="1"/>
                            <a:t>syscall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56140" t="-175610" r="-877" b="-4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52713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linkClick r:id="rId11"/>
                            </a:rPr>
                            <a:t>IMF</a:t>
                          </a:r>
                          <a:endParaRPr lang="en-US" dirty="0"/>
                        </a:p>
                        <a:p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[ccs’2017]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77778" t="-275610" r="-1440000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60448" t="-275610" r="-383582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19497" t="-275610" r="-223270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56140" t="-275610" r="-877" b="-3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36095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hlinkClick r:id="rId12"/>
                            </a:rPr>
                            <a:t>Talos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[blackhat’2017]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77778" t="-375610" r="-1440000" b="-2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60448" t="-375610" r="-383582" b="-2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19497" t="-375610" r="-223270" b="-2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windows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56140" t="-375610" r="-877" b="-2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08716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hlinkClick r:id="rId13"/>
                            </a:rPr>
                            <a:t>kAFL</a:t>
                          </a:r>
                          <a:endParaRPr lang="en-US" dirty="0"/>
                        </a:p>
                        <a:p>
                          <a:pPr marL="0" algn="l" defTabSz="914400" rtl="0" eaLnBrk="1" latinLnBrk="0" hangingPunct="1"/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[ccs’2017]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77778" t="-475610" r="-1440000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60448" t="-475610" r="-383582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19497" t="-475610" r="-223270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x86-64(windows,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linux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mac)</a:t>
                          </a:r>
                        </a:p>
                        <a:p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Filesystem-</a:t>
                          </a:r>
                          <a:r>
                            <a:rPr lang="en-US" sz="10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img</a:t>
                          </a:r>
                          <a:endParaRPr lang="en-US" sz="1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56140" t="-475610" r="-877" b="-1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0089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linkClick r:id="rId14"/>
                            </a:rPr>
                            <a:t>Corrupt is not crash</a:t>
                          </a:r>
                          <a:endParaRPr lang="en-US" dirty="0"/>
                        </a:p>
                        <a:p>
                          <a:pPr marL="0" algn="l" defTabSz="914400" rtl="0" eaLnBrk="1" latinLnBrk="0" hangingPunct="1"/>
                          <a:r>
                            <a:rPr lang="en-US" sz="10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[ndss’2018]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77778" t="-575610" r="-1440000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60448" t="-575610" r="-383582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19497" t="-575610" r="-223270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Firmware of embedded sys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56140" t="-575610" r="-877" b="-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10825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9236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B73-8DFD-5647-9C8D-930D6A88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E5F50-C887-6043-86F9-70498EEF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690688"/>
            <a:ext cx="82931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1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9D87-D1AE-E94C-AD1E-92A2EFFA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Fuzzer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D3F81-F1DC-EB40-8FDA-B69740E06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seeds</a:t>
            </a:r>
          </a:p>
          <a:p>
            <a:r>
              <a:rPr lang="en-US" dirty="0"/>
              <a:t>Mutator (random())</a:t>
            </a:r>
          </a:p>
          <a:p>
            <a:r>
              <a:rPr lang="en-US" dirty="0"/>
              <a:t>Feed to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32A77-DAB0-4C44-92F8-0F539CAC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14" y="365125"/>
            <a:ext cx="7599006" cy="62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06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B474-5D52-EB47-9AFF-0F55BF1E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C14E-64C7-0348-87BE-BB2A2E3E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thread APIs</a:t>
            </a:r>
          </a:p>
          <a:p>
            <a:pPr lvl="1"/>
            <a:r>
              <a:rPr lang="en-US" dirty="0" err="1"/>
              <a:t>K_thread_create</a:t>
            </a:r>
            <a:endParaRPr lang="en-US" dirty="0"/>
          </a:p>
          <a:p>
            <a:pPr lvl="1"/>
            <a:r>
              <a:rPr lang="en-US" dirty="0" err="1"/>
              <a:t>K_object_access_grant</a:t>
            </a:r>
            <a:endParaRPr lang="en-US" dirty="0"/>
          </a:p>
          <a:p>
            <a:pPr lvl="1"/>
            <a:r>
              <a:rPr lang="en-US" dirty="0" err="1"/>
              <a:t>K_thread_start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9A913-C843-7C46-AD95-DF1C1D18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94" y="483879"/>
            <a:ext cx="7455427" cy="61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68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B73-8DFD-5647-9C8D-930D6A88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F059E-74ED-D34C-B359-BEE6C2CEA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Qemu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There are already five plugins available by default:</a:t>
            </a:r>
          </a:p>
          <a:p>
            <a:pPr lvl="2"/>
            <a:r>
              <a:rPr lang="en-US" b="1" dirty="0" err="1"/>
              <a:t>icount</a:t>
            </a:r>
            <a:r>
              <a:rPr lang="en-US" dirty="0"/>
              <a:t> : Count the number of executed *guest* instructions per CPU and produce a summary report each time CPUs are stopped</a:t>
            </a:r>
          </a:p>
          <a:p>
            <a:pPr lvl="2"/>
            <a:r>
              <a:rPr lang="en-US" b="1" dirty="0" err="1"/>
              <a:t>icount-inlined</a:t>
            </a:r>
            <a:r>
              <a:rPr lang="en-US" dirty="0"/>
              <a:t> : Same as above but this plugin is *not* based on a helper, instead it inserts TCG opcodes </a:t>
            </a:r>
            <a:r>
              <a:rPr lang="en-US" dirty="0" err="1"/>
              <a:t>inlined</a:t>
            </a:r>
            <a:r>
              <a:rPr lang="en-US" dirty="0"/>
              <a:t> right at the beginning of each basic block</a:t>
            </a:r>
          </a:p>
          <a:p>
            <a:pPr lvl="2"/>
            <a:r>
              <a:rPr lang="en-US" b="1" dirty="0"/>
              <a:t>trace</a:t>
            </a:r>
            <a:r>
              <a:rPr lang="en-US" dirty="0"/>
              <a:t> : Print the address/size/name of the current emulated basic block.</a:t>
            </a:r>
          </a:p>
          <a:p>
            <a:pPr lvl="2"/>
            <a:r>
              <a:rPr lang="en-US" b="1" dirty="0"/>
              <a:t>profile</a:t>
            </a:r>
            <a:r>
              <a:rPr lang="en-US" dirty="0"/>
              <a:t> : Count the number of executed *guest* bytes/instructions per symbol and produce a profile report each time CPUs are stopped</a:t>
            </a:r>
          </a:p>
          <a:p>
            <a:pPr lvl="2"/>
            <a:r>
              <a:rPr lang="en-US" b="1" dirty="0" err="1"/>
              <a:t>dineroIV</a:t>
            </a:r>
            <a:r>
              <a:rPr lang="en-US" dirty="0"/>
              <a:t> : Print the address/size/</a:t>
            </a:r>
            <a:r>
              <a:rPr lang="en-US" dirty="0" err="1"/>
              <a:t>cpu</a:t>
            </a:r>
            <a:r>
              <a:rPr lang="en-US" dirty="0"/>
              <a:t> of each loaded/stored data in a format supported by </a:t>
            </a:r>
            <a:r>
              <a:rPr lang="en-US" dirty="0" err="1"/>
              <a:t>DineroIV</a:t>
            </a:r>
            <a:r>
              <a:rPr lang="en-US" dirty="0"/>
              <a:t>, a highly configurable cache simulator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plugin </a:t>
            </a:r>
          </a:p>
          <a:p>
            <a:pPr lvl="1"/>
            <a:r>
              <a:rPr lang="en-US" dirty="0"/>
              <a:t>qemu-x86_64  –</a:t>
            </a:r>
            <a:r>
              <a:rPr lang="en-US" dirty="0" err="1"/>
              <a:t>tcg</a:t>
            </a:r>
            <a:r>
              <a:rPr lang="en-US" dirty="0"/>
              <a:t>-plugin ./</a:t>
            </a:r>
            <a:r>
              <a:rPr lang="en-US" dirty="0" err="1"/>
              <a:t>tcg</a:t>
            </a:r>
            <a:r>
              <a:rPr lang="en-US" dirty="0"/>
              <a:t>-plugin-</a:t>
            </a:r>
            <a:r>
              <a:rPr lang="en-US" dirty="0" err="1"/>
              <a:t>trace.so</a:t>
            </a:r>
            <a:r>
              <a:rPr lang="en-US" dirty="0"/>
              <a:t> (plugin name) /path/to/bin</a:t>
            </a:r>
          </a:p>
          <a:p>
            <a:pPr lvl="1"/>
            <a:r>
              <a:rPr lang="en-US" dirty="0"/>
              <a:t>qemu-x86_64  –</a:t>
            </a:r>
            <a:r>
              <a:rPr lang="en-US" dirty="0" err="1"/>
              <a:t>tcg</a:t>
            </a:r>
            <a:r>
              <a:rPr lang="en-US" dirty="0"/>
              <a:t>-plugin trace /path/to/bin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https://github.com/guillon/qemu-plugins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486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B73-8DFD-5647-9C8D-930D6A88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Qemu</a:t>
            </a:r>
            <a:r>
              <a:rPr lang="en-US" dirty="0"/>
              <a:t>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F059E-74ED-D34C-B359-BEE6C2CEA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61A89-2448-D545-995B-1B548AFA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44" y="1690687"/>
            <a:ext cx="9318397" cy="903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2FCF-1F24-B34A-897F-3DFE15BA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725" y="2729487"/>
            <a:ext cx="5295450" cy="399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9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4BA9-51D0-C946-80F1-1E92739C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Qemu</a:t>
            </a:r>
            <a:r>
              <a:rPr lang="en-US" dirty="0"/>
              <a:t>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510AA-D372-AB4D-AB5D-A0013623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Qemu</a:t>
            </a:r>
            <a:r>
              <a:rPr lang="en-US" dirty="0"/>
              <a:t>-backends-tracing</a:t>
            </a:r>
          </a:p>
          <a:p>
            <a:pPr lvl="1"/>
            <a:r>
              <a:rPr lang="en-US" dirty="0" err="1"/>
              <a:t>SystemTap</a:t>
            </a:r>
            <a:endParaRPr lang="en-US" dirty="0"/>
          </a:p>
          <a:p>
            <a:pPr lvl="1"/>
            <a:r>
              <a:rPr lang="en-US" dirty="0" err="1"/>
              <a:t>LTTng</a:t>
            </a:r>
            <a:r>
              <a:rPr lang="en-US" dirty="0"/>
              <a:t> </a:t>
            </a:r>
            <a:r>
              <a:rPr lang="en-US" dirty="0" err="1"/>
              <a:t>Userspace</a:t>
            </a:r>
            <a:r>
              <a:rPr lang="en-US" dirty="0"/>
              <a:t> Tracer</a:t>
            </a:r>
          </a:p>
          <a:p>
            <a:pPr lvl="1"/>
            <a:r>
              <a:rPr lang="en-US" dirty="0"/>
              <a:t>Simple (built-in backend)</a:t>
            </a:r>
          </a:p>
          <a:p>
            <a:pPr lvl="1"/>
            <a:r>
              <a:rPr lang="en-US" dirty="0"/>
              <a:t>stderr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5C277-01D3-AB41-A5CE-4D990C58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07" y="1913031"/>
            <a:ext cx="7094787" cy="2552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83DB5-9D16-0C48-B5E6-908A719F45F0}"/>
              </a:ext>
            </a:extLst>
          </p:cNvPr>
          <p:cNvSpPr txBox="1"/>
          <p:nvPr/>
        </p:nvSpPr>
        <p:spPr>
          <a:xfrm>
            <a:off x="6096000" y="5352151"/>
            <a:ext cx="464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Simple, event=</a:t>
            </a:r>
            <a:r>
              <a:rPr lang="en-US" dirty="0" err="1"/>
              <a:t>memory_region_ops_read</a:t>
            </a:r>
            <a:r>
              <a:rPr lang="en-US" dirty="0"/>
              <a:t>/write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E7A538-98CB-C643-8758-A0356E096253}"/>
              </a:ext>
            </a:extLst>
          </p:cNvPr>
          <p:cNvSpPr/>
          <p:nvPr/>
        </p:nvSpPr>
        <p:spPr>
          <a:xfrm>
            <a:off x="962025" y="6216650"/>
            <a:ext cx="8567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http://www.gorecursion.com/virtualization/2016/11/26/qemu-tracing1.html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82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0E34-C310-2C41-BE80-892CBD7D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02A26-B7C8-EA4F-9F84-2A78A7A82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37652" cy="4351338"/>
          </a:xfrm>
        </p:spPr>
        <p:txBody>
          <a:bodyPr/>
          <a:lstStyle/>
          <a:p>
            <a:r>
              <a:rPr lang="en-US" dirty="0" err="1"/>
              <a:t>Simpletrace.py</a:t>
            </a:r>
            <a:endParaRPr lang="en-US" dirty="0"/>
          </a:p>
          <a:p>
            <a:pPr lvl="1"/>
            <a:r>
              <a:rPr lang="en-US" dirty="0"/>
              <a:t>A script used to analysis the traces to obtain useful information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DE72-0CB5-934E-88CA-C56D7F8B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74" y="3811949"/>
            <a:ext cx="7227420" cy="2599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C4951-0137-3247-8425-0A5580C9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74" y="2974769"/>
            <a:ext cx="7227420" cy="6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0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0E34-C310-2C41-BE80-892CBD7D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FeedBack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02A26-B7C8-EA4F-9F84-2A78A7A82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37652" cy="4351338"/>
          </a:xfrm>
        </p:spPr>
        <p:txBody>
          <a:bodyPr/>
          <a:lstStyle/>
          <a:p>
            <a:r>
              <a:rPr lang="en-US" dirty="0" err="1"/>
              <a:t>Simpletrace.py</a:t>
            </a:r>
            <a:endParaRPr lang="en-US" dirty="0"/>
          </a:p>
          <a:p>
            <a:pPr lvl="1"/>
            <a:r>
              <a:rPr lang="en-US" dirty="0"/>
              <a:t>A script used to analysis the traces to obtain useful information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 </a:t>
            </a:r>
            <a:r>
              <a:rPr lang="en-US" dirty="0" err="1"/>
              <a:t>Num</a:t>
            </a:r>
            <a:endParaRPr lang="en-US" dirty="0"/>
          </a:p>
          <a:p>
            <a:pPr lvl="1"/>
            <a:r>
              <a:rPr lang="en-US" dirty="0"/>
              <a:t>Branch </a:t>
            </a:r>
          </a:p>
          <a:p>
            <a:pPr lvl="1"/>
            <a:r>
              <a:rPr lang="en-US" dirty="0" err="1"/>
              <a:t>memOp</a:t>
            </a:r>
            <a:r>
              <a:rPr lang="en-US" dirty="0"/>
              <a:t> </a:t>
            </a:r>
            <a:r>
              <a:rPr lang="en-US" dirty="0" err="1"/>
              <a:t>num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54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B73-8DFD-5647-9C8D-930D6A88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B2EE6-E2A4-264C-9EA8-BD53A463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479745"/>
            <a:ext cx="8293100" cy="468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18BF67-1CF3-E147-B035-E1FDBC59902F}"/>
                  </a:ext>
                </a:extLst>
              </p:cNvPr>
              <p:cNvSpPr txBox="1"/>
              <p:nvPr/>
            </p:nvSpPr>
            <p:spPr>
              <a:xfrm>
                <a:off x="5176911" y="2903782"/>
                <a:ext cx="28798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18BF67-1CF3-E147-B035-E1FDBC59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911" y="2903782"/>
                <a:ext cx="287986" cy="430887"/>
              </a:xfrm>
              <a:prstGeom prst="rect">
                <a:avLst/>
              </a:prstGeom>
              <a:blipFill>
                <a:blip r:embed="rId3"/>
                <a:stretch>
                  <a:fillRect l="-22727" r="-1818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39343A-5784-1F4D-8E93-8537C807AC20}"/>
              </a:ext>
            </a:extLst>
          </p:cNvPr>
          <p:cNvSpPr txBox="1"/>
          <p:nvPr/>
        </p:nvSpPr>
        <p:spPr>
          <a:xfrm>
            <a:off x="838200" y="6302325"/>
            <a:ext cx="1076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any simple and efficient way to exchange data between Host and guest application ? Network, </a:t>
            </a:r>
            <a:r>
              <a:rPr lang="en-US" dirty="0" err="1"/>
              <a:t>hypercall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9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E3E9-D222-504E-9045-022B6907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next	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B46FB-590A-5B47-977A-403018492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Judger</a:t>
            </a:r>
          </a:p>
          <a:p>
            <a:pPr lvl="1"/>
            <a:r>
              <a:rPr lang="en-US" dirty="0"/>
              <a:t>What kind of observer ( what event should be added into tracer) ?</a:t>
            </a:r>
          </a:p>
          <a:p>
            <a:pPr lvl="1"/>
            <a:r>
              <a:rPr lang="en-US" dirty="0"/>
              <a:t>How to explain the traces and turn them into effective feedback ?</a:t>
            </a:r>
          </a:p>
          <a:p>
            <a:pPr lvl="1"/>
            <a:r>
              <a:rPr lang="en-US" dirty="0"/>
              <a:t>What kinds of observation -&gt; what kinds of mutators ?</a:t>
            </a:r>
          </a:p>
          <a:p>
            <a:pPr lvl="1"/>
            <a:r>
              <a:rPr lang="en-US" dirty="0"/>
              <a:t>What kinds of observation -&gt; vulnerabilities 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FAB2E-487E-954D-9521-7DF9AE23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kernel fuzzing meets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AC179-66A9-A743-B0B6-CA2E30B1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silent memory corruption for lacking mechanism to detect fault </a:t>
            </a:r>
          </a:p>
          <a:p>
            <a:pPr lvl="1"/>
            <a:r>
              <a:rPr lang="en-US" dirty="0"/>
              <a:t>Fault detection is hard to monitor lack of MMU, .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Observable crash, Reboot, Hang, Late crash, Malfunctioning, No effect, .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instruments set and CPU architecture</a:t>
            </a:r>
          </a:p>
          <a:p>
            <a:pPr lvl="1"/>
            <a:r>
              <a:rPr lang="en-US" dirty="0"/>
              <a:t>Hard to instrument, collect feedback</a:t>
            </a:r>
          </a:p>
          <a:p>
            <a:pPr lvl="1"/>
            <a:endParaRPr lang="en-US" dirty="0"/>
          </a:p>
          <a:p>
            <a:r>
              <a:rPr lang="en-US" dirty="0"/>
              <a:t>Operation tied to OS-specific features</a:t>
            </a:r>
          </a:p>
          <a:p>
            <a:pPr lvl="1"/>
            <a:r>
              <a:rPr lang="en-US" dirty="0"/>
              <a:t>Different firmware has different operations and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1417481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CB38-B1DC-1640-A1EA-EE34FC220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Firmware Kernel Fuzzing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E1303-60F3-634E-9A70-5E6E6F28C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Lingyun Situ</a:t>
            </a:r>
          </a:p>
          <a:p>
            <a:r>
              <a:rPr lang="en-US" dirty="0"/>
              <a:t>2018-05-25</a:t>
            </a:r>
          </a:p>
        </p:txBody>
      </p:sp>
    </p:spTree>
    <p:extLst>
      <p:ext uri="{BB962C8B-B14F-4D97-AF65-F5344CB8AC3E}">
        <p14:creationId xmlns:p14="http://schemas.microsoft.com/office/powerpoint/2010/main" val="3462052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DE008-9CD7-AE49-8542-237A8ADB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D481C-3966-4545-AC63-24185A0A3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kernel fuzzing tools</a:t>
            </a:r>
          </a:p>
          <a:p>
            <a:r>
              <a:rPr lang="en-US" dirty="0"/>
              <a:t>List of RTOS</a:t>
            </a:r>
          </a:p>
          <a:p>
            <a:r>
              <a:rPr lang="en-US" dirty="0"/>
              <a:t>Existing firmware fuzzing</a:t>
            </a:r>
          </a:p>
          <a:p>
            <a:r>
              <a:rPr lang="en-US" dirty="0"/>
              <a:t>Our design and possible contribution</a:t>
            </a:r>
          </a:p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4029764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F3A4-C720-A14E-B7BB-4DE33F6B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kernel fuzzing tools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88033C2B-3932-2948-9624-2E045992256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660565" y="1908753"/>
              <a:ext cx="10929753" cy="37846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22614">
                      <a:extLst>
                        <a:ext uri="{9D8B030D-6E8A-4147-A177-3AD203B41FA5}">
                          <a16:colId xmlns:a16="http://schemas.microsoft.com/office/drawing/2014/main" val="857625090"/>
                        </a:ext>
                      </a:extLst>
                    </a:gridCol>
                    <a:gridCol w="926276">
                      <a:extLst>
                        <a:ext uri="{9D8B030D-6E8A-4147-A177-3AD203B41FA5}">
                          <a16:colId xmlns:a16="http://schemas.microsoft.com/office/drawing/2014/main" val="2210084503"/>
                        </a:ext>
                      </a:extLst>
                    </a:gridCol>
                    <a:gridCol w="868721">
                      <a:extLst>
                        <a:ext uri="{9D8B030D-6E8A-4147-A177-3AD203B41FA5}">
                          <a16:colId xmlns:a16="http://schemas.microsoft.com/office/drawing/2014/main" val="805838286"/>
                        </a:ext>
                      </a:extLst>
                    </a:gridCol>
                    <a:gridCol w="1625647">
                      <a:extLst>
                        <a:ext uri="{9D8B030D-6E8A-4147-A177-3AD203B41FA5}">
                          <a16:colId xmlns:a16="http://schemas.microsoft.com/office/drawing/2014/main" val="262949882"/>
                        </a:ext>
                      </a:extLst>
                    </a:gridCol>
                    <a:gridCol w="1733247">
                      <a:extLst>
                        <a:ext uri="{9D8B030D-6E8A-4147-A177-3AD203B41FA5}">
                          <a16:colId xmlns:a16="http://schemas.microsoft.com/office/drawing/2014/main" val="2370208269"/>
                        </a:ext>
                      </a:extLst>
                    </a:gridCol>
                    <a:gridCol w="3078432">
                      <a:extLst>
                        <a:ext uri="{9D8B030D-6E8A-4147-A177-3AD203B41FA5}">
                          <a16:colId xmlns:a16="http://schemas.microsoft.com/office/drawing/2014/main" val="724548646"/>
                        </a:ext>
                      </a:extLst>
                    </a:gridCol>
                    <a:gridCol w="1374816">
                      <a:extLst>
                        <a:ext uri="{9D8B030D-6E8A-4147-A177-3AD203B41FA5}">
                          <a16:colId xmlns:a16="http://schemas.microsoft.com/office/drawing/2014/main" val="21998740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100" dirty="0" err="1"/>
                            <a:t>Fuzzer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Fast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Crash Tolerance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Coverage </a:t>
                          </a:r>
                        </a:p>
                        <a:p>
                          <a:r>
                            <a:rPr lang="en-US" sz="1100" dirty="0"/>
                            <a:t>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Binary Only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3878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hlinkClick r:id="rId2"/>
                            </a:rPr>
                            <a:t>KernelFuzzer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Windows 7 / 10, OS X and QNX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2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hlinkClick r:id="rId3"/>
                            </a:rPr>
                            <a:t>TriforceAFL</a:t>
                          </a:r>
                          <a:endParaRPr lang="en-US" sz="1100" dirty="0"/>
                        </a:p>
                        <a:p>
                          <a:r>
                            <a:rPr lang="en-US" sz="1100" dirty="0"/>
                            <a:t>2016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x86(</a:t>
                          </a:r>
                          <a:r>
                            <a:rPr lang="en-US" sz="1100" dirty="0" err="1"/>
                            <a:t>unix</a:t>
                          </a:r>
                          <a:r>
                            <a:rPr lang="en-US" sz="1100" dirty="0"/>
                            <a:t>-like system)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80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hlinkClick r:id="rId4"/>
                            </a:rPr>
                            <a:t>Syzkaller</a:t>
                          </a:r>
                          <a:endParaRPr lang="en-US" sz="1100" dirty="0"/>
                        </a:p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Google’2017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Linux </a:t>
                          </a:r>
                          <a:r>
                            <a:rPr lang="en-US" sz="1100" dirty="0" err="1"/>
                            <a:t>syscall</a:t>
                          </a:r>
                          <a:r>
                            <a:rPr lang="en-US" sz="11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4527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hlinkClick r:id="rId5"/>
                            </a:rPr>
                            <a:t>IMF</a:t>
                          </a:r>
                          <a:endParaRPr lang="en-US" sz="1100" dirty="0"/>
                        </a:p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[ccs’2017]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mac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360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hlinkClick r:id="rId6"/>
                            </a:rPr>
                            <a:t>Talos</a:t>
                          </a:r>
                          <a:endParaRPr lang="en-US" sz="11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[blackhat’2017]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windows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10871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hlinkClick r:id="rId7"/>
                            </a:rPr>
                            <a:t>kAFL</a:t>
                          </a:r>
                          <a:endParaRPr lang="en-US" sz="1100" dirty="0"/>
                        </a:p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[ccs’2017]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x86-64(windows, </a:t>
                          </a:r>
                          <a:r>
                            <a:rPr lang="en-US" sz="11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linux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mac)</a:t>
                          </a:r>
                        </a:p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Filesystem-</a:t>
                          </a:r>
                          <a:r>
                            <a:rPr lang="en-US" sz="11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img</a:t>
                          </a:r>
                          <a:endParaRPr lang="en-US" sz="11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4008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hlinkClick r:id="rId8"/>
                            </a:rPr>
                            <a:t>Corrupt is not crash</a:t>
                          </a:r>
                          <a:endParaRPr lang="en-US" sz="1100" dirty="0"/>
                        </a:p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[ndss’2018]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2018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Firmware of embedded sys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1082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hlinkClick r:id="rId9"/>
                            </a:rPr>
                            <a:t>Afl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hlinkClick r:id="rId9"/>
                            </a:rPr>
                            <a:t>-unicorn</a:t>
                          </a:r>
                          <a:endParaRPr lang="en-US" sz="11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algn="l" defTabSz="914400" rtl="0" eaLnBrk="1" latinLnBrk="0" hangingPunct="1"/>
                          <a:endParaRPr lang="en-US" sz="11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900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88033C2B-3932-2948-9624-2E045992256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68611408"/>
                  </p:ext>
                </p:extLst>
              </p:nvPr>
            </p:nvGraphicFramePr>
            <p:xfrm>
              <a:off x="660565" y="1908753"/>
              <a:ext cx="10929753" cy="37846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22614">
                      <a:extLst>
                        <a:ext uri="{9D8B030D-6E8A-4147-A177-3AD203B41FA5}">
                          <a16:colId xmlns:a16="http://schemas.microsoft.com/office/drawing/2014/main" val="857625090"/>
                        </a:ext>
                      </a:extLst>
                    </a:gridCol>
                    <a:gridCol w="926276">
                      <a:extLst>
                        <a:ext uri="{9D8B030D-6E8A-4147-A177-3AD203B41FA5}">
                          <a16:colId xmlns:a16="http://schemas.microsoft.com/office/drawing/2014/main" val="2210084503"/>
                        </a:ext>
                      </a:extLst>
                    </a:gridCol>
                    <a:gridCol w="868721">
                      <a:extLst>
                        <a:ext uri="{9D8B030D-6E8A-4147-A177-3AD203B41FA5}">
                          <a16:colId xmlns:a16="http://schemas.microsoft.com/office/drawing/2014/main" val="805838286"/>
                        </a:ext>
                      </a:extLst>
                    </a:gridCol>
                    <a:gridCol w="1625647">
                      <a:extLst>
                        <a:ext uri="{9D8B030D-6E8A-4147-A177-3AD203B41FA5}">
                          <a16:colId xmlns:a16="http://schemas.microsoft.com/office/drawing/2014/main" val="262949882"/>
                        </a:ext>
                      </a:extLst>
                    </a:gridCol>
                    <a:gridCol w="1733247">
                      <a:extLst>
                        <a:ext uri="{9D8B030D-6E8A-4147-A177-3AD203B41FA5}">
                          <a16:colId xmlns:a16="http://schemas.microsoft.com/office/drawing/2014/main" val="2370208269"/>
                        </a:ext>
                      </a:extLst>
                    </a:gridCol>
                    <a:gridCol w="3078432">
                      <a:extLst>
                        <a:ext uri="{9D8B030D-6E8A-4147-A177-3AD203B41FA5}">
                          <a16:colId xmlns:a16="http://schemas.microsoft.com/office/drawing/2014/main" val="724548646"/>
                        </a:ext>
                      </a:extLst>
                    </a:gridCol>
                    <a:gridCol w="1374816">
                      <a:extLst>
                        <a:ext uri="{9D8B030D-6E8A-4147-A177-3AD203B41FA5}">
                          <a16:colId xmlns:a16="http://schemas.microsoft.com/office/drawing/2014/main" val="2199874077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1100" dirty="0" err="1"/>
                            <a:t>Fuzzer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Fast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Crash Tolerance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Coverage </a:t>
                          </a:r>
                        </a:p>
                        <a:p>
                          <a:r>
                            <a:rPr lang="en-US" sz="1100" dirty="0"/>
                            <a:t>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Binary Only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3878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hlinkClick r:id="rId10"/>
                            </a:rPr>
                            <a:t>KernelFuzzer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Windows 7 / 10, OS X and QNX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2447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hlinkClick r:id="rId11"/>
                            </a:rPr>
                            <a:t>TriforceAFL</a:t>
                          </a:r>
                          <a:endParaRPr lang="en-US" sz="1100" dirty="0"/>
                        </a:p>
                        <a:p>
                          <a:r>
                            <a:rPr lang="en-US" sz="1100" dirty="0"/>
                            <a:t>2016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57971" t="-188235" r="-892754" b="-5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92969" t="-188235" r="-381250" b="-5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75735" t="-188235" r="-258824" b="-5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x86(</a:t>
                          </a:r>
                          <a:r>
                            <a:rPr lang="en-US" sz="1100" dirty="0" err="1"/>
                            <a:t>unix</a:t>
                          </a:r>
                          <a:r>
                            <a:rPr lang="en-US" sz="1100" dirty="0"/>
                            <a:t>-like system)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98148" t="-188235" r="-926" b="-59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80226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hlinkClick r:id="rId13"/>
                            </a:rPr>
                            <a:t>Syzkaller</a:t>
                          </a:r>
                          <a:endParaRPr lang="en-US" sz="1100" dirty="0"/>
                        </a:p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Google’2017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57971" t="-296970" r="-892754" b="-5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92969" t="-296970" r="-381250" b="-5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75735" t="-296970" r="-258824" b="-5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Linux </a:t>
                          </a:r>
                          <a:r>
                            <a:rPr lang="en-US" sz="1100" dirty="0" err="1"/>
                            <a:t>syscall</a:t>
                          </a:r>
                          <a:r>
                            <a:rPr lang="en-US" sz="11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98148" t="-296970" r="-926" b="-5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52713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hlinkClick r:id="rId14"/>
                            </a:rPr>
                            <a:t>IMF</a:t>
                          </a:r>
                          <a:endParaRPr lang="en-US" sz="1100" dirty="0"/>
                        </a:p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[ccs’2017]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57971" t="-385294" r="-892754" b="-3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92969" t="-385294" r="-381250" b="-3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75735" t="-385294" r="-258824" b="-3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mac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98148" t="-385294" r="-926" b="-39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36095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hlinkClick r:id="rId15"/>
                            </a:rPr>
                            <a:t>Talos</a:t>
                          </a:r>
                          <a:endParaRPr lang="en-US" sz="11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[blackhat’2017]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57971" t="-485294" r="-892754" b="-2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92969" t="-485294" r="-381250" b="-2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75735" t="-485294" r="-258824" b="-2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windows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98148" t="-485294" r="-926" b="-29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08716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hlinkClick r:id="rId16"/>
                            </a:rPr>
                            <a:t>kAFL</a:t>
                          </a:r>
                          <a:endParaRPr lang="en-US" sz="1100" dirty="0"/>
                        </a:p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[ccs’2017]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57971" t="-585294" r="-892754" b="-1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92969" t="-585294" r="-381250" b="-1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75735" t="-585294" r="-258824" b="-1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x86-64(windows, </a:t>
                          </a:r>
                          <a:r>
                            <a:rPr lang="en-US" sz="11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linux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mac)</a:t>
                          </a:r>
                        </a:p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Filesystem-</a:t>
                          </a:r>
                          <a:r>
                            <a:rPr lang="en-US" sz="11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img</a:t>
                          </a:r>
                          <a:endParaRPr lang="en-US" sz="11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98148" t="-585294" r="-926" b="-19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00899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hlinkClick r:id="rId17"/>
                            </a:rPr>
                            <a:t>Corrupt is not crash</a:t>
                          </a:r>
                          <a:endParaRPr lang="en-US" sz="1100" dirty="0"/>
                        </a:p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[ndss’2018]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2018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57971" t="-706061" r="-892754" b="-1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92969" t="-706061" r="-381250" b="-1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75735" t="-706061" r="-258824" b="-1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Firmware of embedded sys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98148" t="-706061" r="-926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108256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hlinkClick r:id="rId18"/>
                            </a:rPr>
                            <a:t>Afl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hlinkClick r:id="rId18"/>
                            </a:rPr>
                            <a:t>-unicorn</a:t>
                          </a:r>
                          <a:endParaRPr lang="en-US" sz="11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algn="l" defTabSz="914400" rtl="0" eaLnBrk="1" latinLnBrk="0" hangingPunct="1"/>
                          <a:endParaRPr lang="en-US" sz="11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75735" t="-782353" r="-2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98148" t="-782353" r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9009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34791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A111-BD14-5C45-B46D-2A740C6A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RTOS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EFE-5D01-4E4D-98F1-C72EC625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https://en.wikipedia.org/wiki/Comparison_of_real-time_operating_systems</a:t>
            </a:r>
            <a:endParaRPr lang="en-US" dirty="0"/>
          </a:p>
          <a:p>
            <a:pPr fontAlgn="base"/>
            <a:r>
              <a:rPr lang="en-US" dirty="0"/>
              <a:t>VxWorks</a:t>
            </a:r>
          </a:p>
          <a:p>
            <a:pPr fontAlgn="base"/>
            <a:r>
              <a:rPr lang="en-US" dirty="0"/>
              <a:t>XP Embedded</a:t>
            </a:r>
          </a:p>
          <a:p>
            <a:pPr fontAlgn="base"/>
            <a:r>
              <a:rPr lang="en-US" dirty="0"/>
              <a:t>Windows CE</a:t>
            </a:r>
          </a:p>
          <a:p>
            <a:pPr fontAlgn="base"/>
            <a:r>
              <a:rPr lang="en-US" dirty="0"/>
              <a:t>DSP/BIOS</a:t>
            </a:r>
          </a:p>
          <a:p>
            <a:r>
              <a:rPr lang="en-US" dirty="0" err="1"/>
              <a:t>FreeRTOS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48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DAEF-F5FF-254A-A67A-1D3DDE04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firmware fuzzing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928B-15D0-4945-A012-CA5DAFBF0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t"/>
            <a:r>
              <a:rPr lang="en-US" b="1" dirty="0">
                <a:hlinkClick r:id="rId3"/>
              </a:rPr>
              <a:t>Corrupt is not crash</a:t>
            </a:r>
            <a:r>
              <a:rPr lang="en-US" b="1" dirty="0"/>
              <a:t>. (no feedback, user level)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97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1840-7E6D-864F-BAC1-E412CC2A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A56-5893-7842-8A8A-7570A30B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Sample: zephyr RTOS</a:t>
            </a:r>
          </a:p>
          <a:p>
            <a:r>
              <a:rPr lang="en-US" dirty="0"/>
              <a:t>Apply </a:t>
            </a:r>
            <a:r>
              <a:rPr lang="en-US" dirty="0" err="1"/>
              <a:t>afl</a:t>
            </a:r>
            <a:r>
              <a:rPr lang="en-US" dirty="0"/>
              <a:t> to zephyr kernel (with feedback, kernel level)</a:t>
            </a:r>
          </a:p>
          <a:p>
            <a:endParaRPr lang="en-US" dirty="0"/>
          </a:p>
          <a:p>
            <a:r>
              <a:rPr lang="en-US" dirty="0"/>
              <a:t>Contribution(maybe):</a:t>
            </a:r>
          </a:p>
          <a:p>
            <a:pPr lvl="1"/>
            <a:r>
              <a:rPr lang="en-US" dirty="0"/>
              <a:t>Bug discovery of zephyr RTOS</a:t>
            </a:r>
          </a:p>
          <a:p>
            <a:pPr lvl="1"/>
            <a:r>
              <a:rPr lang="en-US" dirty="0"/>
              <a:t>A general fuzzing tool for RTOS similar to Zephyr</a:t>
            </a:r>
          </a:p>
          <a:p>
            <a:pPr lvl="1"/>
            <a:r>
              <a:rPr lang="en-US" dirty="0"/>
              <a:t>Root cause analysis of typical vulnerability of zephyr RTOS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04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F3A4-C720-A14E-B7BB-4DE33F6B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Brute force fuzzing Zephyr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2652F-981E-2242-8545-674E97AD8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3"/>
              </a:rPr>
              <a:t>https://github.com/zephyrproject-rtos/zephyr/issues/7638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47327-D965-1C43-B8EE-4FA838BB5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110" y="2815772"/>
            <a:ext cx="81915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11A2D-4A02-F54A-92A5-C26F0D1F6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110" y="3955127"/>
            <a:ext cx="7861300" cy="2819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096330-9B6B-F144-B7DD-B700EE03BBC6}"/>
              </a:ext>
            </a:extLst>
          </p:cNvPr>
          <p:cNvSpPr/>
          <p:nvPr/>
        </p:nvSpPr>
        <p:spPr>
          <a:xfrm>
            <a:off x="1516612" y="6520779"/>
            <a:ext cx="5141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https://github.com/zephyrproject-rtos/zephyr/issues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45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5B73-8DFD-5647-9C8D-930D6A88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development of fuzzing 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B2EE6-E2A4-264C-9EA8-BD53A463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55" y="2667278"/>
            <a:ext cx="5367126" cy="3032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27C24-6E01-1E46-9D45-317B14C0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002" y="2667278"/>
            <a:ext cx="5360816" cy="30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09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D047-09B8-A945-97FF-4D148DCD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AEFF-8894-9D42-BBE1-39E7A751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Brute force fuzzing Zephyr APIs (&gt;193) (</a:t>
            </a:r>
            <a:r>
              <a:rPr lang="en-US" dirty="0">
                <a:solidFill>
                  <a:srgbClr val="FF0000"/>
                </a:solidFill>
              </a:rPr>
              <a:t>on-going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https://docs.google.com/spreadsheets/d/14kdBNgf-GBGBZ6tyvsNqeQLAPgvoBSAFR-TqK26BQg4/edit#gid=0</a:t>
            </a:r>
            <a:endParaRPr lang="en-US" dirty="0"/>
          </a:p>
          <a:p>
            <a:r>
              <a:rPr lang="en-US" dirty="0"/>
              <a:t> 2. Tool development</a:t>
            </a:r>
          </a:p>
          <a:p>
            <a:pPr lvl="1"/>
            <a:r>
              <a:rPr lang="en-US" dirty="0"/>
              <a:t>Application call APIs, which receive data by network interface (</a:t>
            </a:r>
            <a:r>
              <a:rPr lang="en-US" dirty="0">
                <a:solidFill>
                  <a:srgbClr val="FF0000"/>
                </a:solidFill>
              </a:rPr>
              <a:t>done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Panda Plugin to collect the traces and extracted useful feedback</a:t>
            </a:r>
          </a:p>
          <a:p>
            <a:pPr lvl="1"/>
            <a:r>
              <a:rPr lang="en-US" dirty="0"/>
              <a:t>AFL mutate data based on feedback and send data to Application </a:t>
            </a:r>
          </a:p>
          <a:p>
            <a:r>
              <a:rPr lang="en-US" dirty="0"/>
              <a:t>3. Root cause analysis of detected bugs (</a:t>
            </a:r>
            <a:r>
              <a:rPr lang="en-US" dirty="0">
                <a:solidFill>
                  <a:srgbClr val="FF0000"/>
                </a:solidFill>
              </a:rPr>
              <a:t>on-going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644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1FCD-70D8-C64F-84C7-5CCA0439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kAFL</a:t>
            </a:r>
            <a:r>
              <a:rPr lang="en-US" dirty="0"/>
              <a:t> [CCS’17]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690C8F-5287-1D47-8522-9CCD5CD4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6545" y="1690688"/>
            <a:ext cx="6345268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4E8DC7-E8D7-9843-B337-0DEC6B23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65" y="3565361"/>
            <a:ext cx="2519002" cy="28195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D348BC-8953-BF4E-927F-389C1BF44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2" y="1669257"/>
            <a:ext cx="2230683" cy="145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7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1FCD-70D8-C64F-84C7-5CCA0439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kAFL</a:t>
            </a:r>
            <a:r>
              <a:rPr lang="en-US" dirty="0"/>
              <a:t> [CCS’17]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A22F3-47A6-9B42-A4D8-FC17D9205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403" y="1690688"/>
            <a:ext cx="684346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FF17A-F022-EB4F-8B6D-8729445BC4B2}"/>
              </a:ext>
            </a:extLst>
          </p:cNvPr>
          <p:cNvSpPr txBox="1"/>
          <p:nvPr/>
        </p:nvSpPr>
        <p:spPr>
          <a:xfrm>
            <a:off x="273965" y="1899048"/>
            <a:ext cx="42837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dirty="0"/>
              <a:t>Agent(loader) use HC_SUBMIT_PANIC to submit the address of kernel panic handler to QEMU-PT, the loader user HC_GET_PROGRAM to start the user mode agent.</a:t>
            </a:r>
          </a:p>
          <a:p>
            <a:pPr marL="342900" indent="-342900" algn="just">
              <a:buFont typeface="+mj-lt"/>
              <a:buAutoNum type="arabicParenR"/>
            </a:pPr>
            <a:endParaRPr lang="en-US" dirty="0"/>
          </a:p>
          <a:p>
            <a:pPr marL="342900" indent="-342900" algn="just">
              <a:buFont typeface="+mj-lt"/>
              <a:buAutoNum type="arabicParenR"/>
            </a:pPr>
            <a:r>
              <a:rPr lang="en-US" dirty="0"/>
              <a:t>Agent triggers HC_SUBMIT, which extracts the CR3 value of the currently running process, and hands it over to QEMU-PT for filtering.</a:t>
            </a:r>
          </a:p>
          <a:p>
            <a:pPr marL="342900" indent="-342900" algn="just">
              <a:buFont typeface="+mj-lt"/>
              <a:buAutoNum type="arabicParenR"/>
            </a:pPr>
            <a:endParaRPr lang="en-US" dirty="0"/>
          </a:p>
          <a:p>
            <a:pPr marL="342900" indent="-342900" algn="just">
              <a:buFont typeface="+mj-lt"/>
              <a:buAutoNum type="arabicParenR"/>
            </a:pPr>
            <a:r>
              <a:rPr lang="en-US" dirty="0"/>
              <a:t>Agent uses HC_SUBMIT_BUFFER to inform the host at which address it expects input, and request a input using HC_GET_INPUT.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0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70CB-12DD-FE43-84BE-C2EBB7B0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Corruption is not Crash[NDSS’18]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00BB1-EE7D-B64F-A7DE-A513824DA0F8}"/>
              </a:ext>
            </a:extLst>
          </p:cNvPr>
          <p:cNvSpPr txBox="1"/>
          <p:nvPr/>
        </p:nvSpPr>
        <p:spPr>
          <a:xfrm>
            <a:off x="522889" y="1941239"/>
            <a:ext cx="46797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all tests, the inputs to the vulnerable software are provided on </a:t>
            </a:r>
            <a:r>
              <a:rPr lang="en-US" b="1" dirty="0"/>
              <a:t>a simple textual protocol</a:t>
            </a:r>
            <a:r>
              <a:rPr lang="en-US" dirty="0"/>
              <a:t> which is communicated over a serial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full emulation is the best strategy, emulators are rarely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emulation can lead to accurate vulnerability detection, with a significant performance impact.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C08D874-06A4-7F42-A370-D25547F78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4292" y="1941239"/>
            <a:ext cx="6360218" cy="4351338"/>
          </a:xfrm>
        </p:spPr>
      </p:pic>
    </p:spTree>
    <p:extLst>
      <p:ext uri="{BB962C8B-B14F-4D97-AF65-F5344CB8AC3E}">
        <p14:creationId xmlns:p14="http://schemas.microsoft.com/office/powerpoint/2010/main" val="238526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A179-11B4-2C48-9874-962005A0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3E3F-C5EA-A343-90B9-E7FCA5433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Unknown interface</a:t>
            </a:r>
          </a:p>
          <a:p>
            <a:r>
              <a:rPr lang="en-US" dirty="0"/>
              <a:t>Different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E1A2B-FC08-C141-98CD-B2CE73EBF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79838"/>
            <a:ext cx="6027401" cy="1148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1B2080-1638-304F-93DF-B5CDA48AD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69" y="943796"/>
            <a:ext cx="4739196" cy="4284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84CCF8-4B42-3944-9CB2-37E7CAA64308}"/>
              </a:ext>
            </a:extLst>
          </p:cNvPr>
          <p:cNvSpPr txBox="1"/>
          <p:nvPr/>
        </p:nvSpPr>
        <p:spPr>
          <a:xfrm>
            <a:off x="2433711" y="5785723"/>
            <a:ext cx="204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input interface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6F9EC-C6A9-6040-AD28-8287592D91B5}"/>
              </a:ext>
            </a:extLst>
          </p:cNvPr>
          <p:cNvSpPr txBox="1"/>
          <p:nvPr/>
        </p:nvSpPr>
        <p:spPr>
          <a:xfrm>
            <a:off x="8782493" y="5807427"/>
            <a:ext cx="16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command</a:t>
            </a:r>
          </a:p>
        </p:txBody>
      </p:sp>
    </p:spTree>
    <p:extLst>
      <p:ext uri="{BB962C8B-B14F-4D97-AF65-F5344CB8AC3E}">
        <p14:creationId xmlns:p14="http://schemas.microsoft.com/office/powerpoint/2010/main" val="2917853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3238</TotalTime>
  <Words>3005</Words>
  <Application>Microsoft Macintosh PowerPoint</Application>
  <PresentationFormat>Widescreen</PresentationFormat>
  <Paragraphs>730</Paragraphs>
  <Slides>58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等线</vt:lpstr>
      <vt:lpstr>等线 Light</vt:lpstr>
      <vt:lpstr>Linux Libertine</vt:lpstr>
      <vt:lpstr>Arial</vt:lpstr>
      <vt:lpstr>Calibri</vt:lpstr>
      <vt:lpstr>Calibri Light</vt:lpstr>
      <vt:lpstr>Cambria Math</vt:lpstr>
      <vt:lpstr>Office Theme</vt:lpstr>
      <vt:lpstr>Firmware Kernel Fuzzing</vt:lpstr>
      <vt:lpstr>Outline</vt:lpstr>
      <vt:lpstr>Kernel fuzzing challenges</vt:lpstr>
      <vt:lpstr>Existing kernel fuzzing</vt:lpstr>
      <vt:lpstr>When kernel fuzzing meets Firmware</vt:lpstr>
      <vt:lpstr>kAFL [CCS’17]</vt:lpstr>
      <vt:lpstr>kAFL [CCS’17]</vt:lpstr>
      <vt:lpstr>Corruption is not Crash[NDSS’18]</vt:lpstr>
      <vt:lpstr>Our firmware</vt:lpstr>
      <vt:lpstr>Problems of Appling kAFL to firmware</vt:lpstr>
      <vt:lpstr>Todo next: </vt:lpstr>
      <vt:lpstr>Firmware Kernel Fuzzing</vt:lpstr>
      <vt:lpstr>Outline</vt:lpstr>
      <vt:lpstr>List of ARM architecture</vt:lpstr>
      <vt:lpstr>ARMv7 architecture</vt:lpstr>
      <vt:lpstr>Cortex-M</vt:lpstr>
      <vt:lpstr>Cortex-M3</vt:lpstr>
      <vt:lpstr>Exception(interrupt) types of Cortex-M3</vt:lpstr>
      <vt:lpstr>Fault exception</vt:lpstr>
      <vt:lpstr>Interfaces</vt:lpstr>
      <vt:lpstr>Specific firmware code-MPU_test</vt:lpstr>
      <vt:lpstr>Prof. Liu</vt:lpstr>
      <vt:lpstr>Prof. Liu</vt:lpstr>
      <vt:lpstr>Intel-PT</vt:lpstr>
      <vt:lpstr>Progress of Appling kAFL to firmware</vt:lpstr>
      <vt:lpstr>Other dynamic analysis for ARM firmware </vt:lpstr>
      <vt:lpstr>Example of Angr</vt:lpstr>
      <vt:lpstr>TODO Next</vt:lpstr>
      <vt:lpstr>Firmware Kernel Fuzzing</vt:lpstr>
      <vt:lpstr>Outline</vt:lpstr>
      <vt:lpstr>Zephyr</vt:lpstr>
      <vt:lpstr>Zephyr architecture</vt:lpstr>
      <vt:lpstr>Zephyr Source Tree Structure</vt:lpstr>
      <vt:lpstr>APIs</vt:lpstr>
      <vt:lpstr>Sample application</vt:lpstr>
      <vt:lpstr>Interfaces for sample application</vt:lpstr>
      <vt:lpstr>Question</vt:lpstr>
      <vt:lpstr>Firmware Kernel Fuzzing</vt:lpstr>
      <vt:lpstr>Outline</vt:lpstr>
      <vt:lpstr>Tool architecture</vt:lpstr>
      <vt:lpstr>Fuzzer</vt:lpstr>
      <vt:lpstr>Application</vt:lpstr>
      <vt:lpstr>Observer</vt:lpstr>
      <vt:lpstr>Qemu Plugin</vt:lpstr>
      <vt:lpstr>Qemu tracing</vt:lpstr>
      <vt:lpstr>Trace Analyzer</vt:lpstr>
      <vt:lpstr>FeedBack</vt:lpstr>
      <vt:lpstr>Tool architecture</vt:lpstr>
      <vt:lpstr>Todo next  </vt:lpstr>
      <vt:lpstr>Firmware Kernel Fuzzing</vt:lpstr>
      <vt:lpstr>Outline</vt:lpstr>
      <vt:lpstr>Existing kernel fuzzing tools</vt:lpstr>
      <vt:lpstr>List of RTOS</vt:lpstr>
      <vt:lpstr>Existing firmware fuzzing</vt:lpstr>
      <vt:lpstr>Our design</vt:lpstr>
      <vt:lpstr>1. Brute force fuzzing Zephyr APIs</vt:lpstr>
      <vt:lpstr>2. development of fuzzing tool</vt:lpstr>
      <vt:lpstr>Tasks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Firmware Kernel Fuzzing</dc:title>
  <dc:creator>Lingyun SITU</dc:creator>
  <cp:lastModifiedBy>Lingyun SITU</cp:lastModifiedBy>
  <cp:revision>99</cp:revision>
  <cp:lastPrinted>2018-03-26T18:04:49Z</cp:lastPrinted>
  <dcterms:created xsi:type="dcterms:W3CDTF">2018-03-19T22:02:03Z</dcterms:created>
  <dcterms:modified xsi:type="dcterms:W3CDTF">2019-07-20T11:29:53Z</dcterms:modified>
</cp:coreProperties>
</file>